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63" r:id="rId5"/>
  </p:sldMasterIdLst>
  <p:notesMasterIdLst>
    <p:notesMasterId r:id="rId100"/>
  </p:notesMasterIdLst>
  <p:handoutMasterIdLst>
    <p:handoutMasterId r:id="rId101"/>
  </p:handoutMasterIdLst>
  <p:sldIdLst>
    <p:sldId id="270" r:id="rId6"/>
    <p:sldId id="423" r:id="rId7"/>
    <p:sldId id="398" r:id="rId8"/>
    <p:sldId id="399" r:id="rId9"/>
    <p:sldId id="355" r:id="rId10"/>
    <p:sldId id="410" r:id="rId11"/>
    <p:sldId id="392" r:id="rId12"/>
    <p:sldId id="347" r:id="rId13"/>
    <p:sldId id="346" r:id="rId14"/>
    <p:sldId id="377" r:id="rId15"/>
    <p:sldId id="391" r:id="rId16"/>
    <p:sldId id="271" r:id="rId17"/>
    <p:sldId id="348" r:id="rId18"/>
    <p:sldId id="424" r:id="rId19"/>
    <p:sldId id="421" r:id="rId20"/>
    <p:sldId id="422" r:id="rId21"/>
    <p:sldId id="277" r:id="rId22"/>
    <p:sldId id="350" r:id="rId23"/>
    <p:sldId id="378" r:id="rId24"/>
    <p:sldId id="279" r:id="rId25"/>
    <p:sldId id="286" r:id="rId26"/>
    <p:sldId id="351" r:id="rId27"/>
    <p:sldId id="352" r:id="rId28"/>
    <p:sldId id="353" r:id="rId29"/>
    <p:sldId id="256" r:id="rId30"/>
    <p:sldId id="257" r:id="rId31"/>
    <p:sldId id="338" r:id="rId32"/>
    <p:sldId id="379" r:id="rId33"/>
    <p:sldId id="259" r:id="rId34"/>
    <p:sldId id="261" r:id="rId35"/>
    <p:sldId id="260" r:id="rId36"/>
    <p:sldId id="356" r:id="rId37"/>
    <p:sldId id="383" r:id="rId38"/>
    <p:sldId id="262" r:id="rId39"/>
    <p:sldId id="380" r:id="rId40"/>
    <p:sldId id="264" r:id="rId41"/>
    <p:sldId id="265" r:id="rId42"/>
    <p:sldId id="357" r:id="rId43"/>
    <p:sldId id="340" r:id="rId44"/>
    <p:sldId id="339" r:id="rId45"/>
    <p:sldId id="341" r:id="rId46"/>
    <p:sldId id="358" r:id="rId47"/>
    <p:sldId id="266" r:id="rId48"/>
    <p:sldId id="382" r:id="rId49"/>
    <p:sldId id="267" r:id="rId50"/>
    <p:sldId id="268" r:id="rId51"/>
    <p:sldId id="269" r:id="rId52"/>
    <p:sldId id="342" r:id="rId53"/>
    <p:sldId id="280" r:id="rId54"/>
    <p:sldId id="283" r:id="rId55"/>
    <p:sldId id="281" r:id="rId56"/>
    <p:sldId id="363" r:id="rId57"/>
    <p:sldId id="364" r:id="rId58"/>
    <p:sldId id="332" r:id="rId59"/>
    <p:sldId id="333" r:id="rId60"/>
    <p:sldId id="334" r:id="rId61"/>
    <p:sldId id="336" r:id="rId62"/>
    <p:sldId id="335" r:id="rId63"/>
    <p:sldId id="337" r:id="rId64"/>
    <p:sldId id="359" r:id="rId65"/>
    <p:sldId id="284" r:id="rId66"/>
    <p:sldId id="366" r:id="rId67"/>
    <p:sldId id="367" r:id="rId68"/>
    <p:sldId id="368" r:id="rId69"/>
    <p:sldId id="369" r:id="rId70"/>
    <p:sldId id="370" r:id="rId71"/>
    <p:sldId id="371" r:id="rId72"/>
    <p:sldId id="372" r:id="rId73"/>
    <p:sldId id="373" r:id="rId74"/>
    <p:sldId id="374" r:id="rId75"/>
    <p:sldId id="375" r:id="rId76"/>
    <p:sldId id="376" r:id="rId77"/>
    <p:sldId id="288" r:id="rId78"/>
    <p:sldId id="287" r:id="rId79"/>
    <p:sldId id="289" r:id="rId80"/>
    <p:sldId id="390" r:id="rId81"/>
    <p:sldId id="407" r:id="rId82"/>
    <p:sldId id="292" r:id="rId83"/>
    <p:sldId id="388" r:id="rId84"/>
    <p:sldId id="293" r:id="rId85"/>
    <p:sldId id="294" r:id="rId86"/>
    <p:sldId id="389" r:id="rId87"/>
    <p:sldId id="411" r:id="rId88"/>
    <p:sldId id="412" r:id="rId89"/>
    <p:sldId id="413" r:id="rId90"/>
    <p:sldId id="414" r:id="rId91"/>
    <p:sldId id="415" r:id="rId92"/>
    <p:sldId id="416" r:id="rId93"/>
    <p:sldId id="417" r:id="rId94"/>
    <p:sldId id="425" r:id="rId95"/>
    <p:sldId id="426" r:id="rId96"/>
    <p:sldId id="419" r:id="rId97"/>
    <p:sldId id="408" r:id="rId98"/>
    <p:sldId id="418" r:id="rId9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mn-cs"/>
      </a:defRPr>
    </a:lvl1pPr>
    <a:lvl2pPr marL="457200" algn="l" rtl="0" fontAlgn="base">
      <a:spcBef>
        <a:spcPct val="0"/>
      </a:spcBef>
      <a:spcAft>
        <a:spcPct val="0"/>
      </a:spcAft>
      <a:defRPr kern="1200">
        <a:solidFill>
          <a:schemeClr val="tx1"/>
        </a:solidFill>
        <a:latin typeface="Constantia" pitchFamily="18" charset="0"/>
        <a:ea typeface="+mn-ea"/>
        <a:cs typeface="+mn-cs"/>
      </a:defRPr>
    </a:lvl2pPr>
    <a:lvl3pPr marL="914400" algn="l" rtl="0" fontAlgn="base">
      <a:spcBef>
        <a:spcPct val="0"/>
      </a:spcBef>
      <a:spcAft>
        <a:spcPct val="0"/>
      </a:spcAft>
      <a:defRPr kern="1200">
        <a:solidFill>
          <a:schemeClr val="tx1"/>
        </a:solidFill>
        <a:latin typeface="Constantia" pitchFamily="18" charset="0"/>
        <a:ea typeface="+mn-ea"/>
        <a:cs typeface="+mn-cs"/>
      </a:defRPr>
    </a:lvl3pPr>
    <a:lvl4pPr marL="1371600" algn="l" rtl="0" fontAlgn="base">
      <a:spcBef>
        <a:spcPct val="0"/>
      </a:spcBef>
      <a:spcAft>
        <a:spcPct val="0"/>
      </a:spcAft>
      <a:defRPr kern="1200">
        <a:solidFill>
          <a:schemeClr val="tx1"/>
        </a:solidFill>
        <a:latin typeface="Constantia" pitchFamily="18" charset="0"/>
        <a:ea typeface="+mn-ea"/>
        <a:cs typeface="+mn-cs"/>
      </a:defRPr>
    </a:lvl4pPr>
    <a:lvl5pPr marL="1828800" algn="l" rtl="0" fontAlgn="base">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rst %Las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88400" autoAdjust="0"/>
  </p:normalViewPr>
  <p:slideViewPr>
    <p:cSldViewPr>
      <p:cViewPr varScale="1">
        <p:scale>
          <a:sx n="39" d="100"/>
          <a:sy n="39" d="100"/>
        </p:scale>
        <p:origin x="60" y="9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9" d="100"/>
          <a:sy n="79" d="100"/>
        </p:scale>
        <p:origin x="198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810" cy="479733"/>
          </a:xfrm>
          <a:prstGeom prst="rect">
            <a:avLst/>
          </a:prstGeom>
        </p:spPr>
        <p:txBody>
          <a:bodyPr vert="horz" lIns="96646" tIns="48323" rIns="96646" bIns="483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3738" y="0"/>
            <a:ext cx="3169810" cy="479733"/>
          </a:xfrm>
          <a:prstGeom prst="rect">
            <a:avLst/>
          </a:prstGeom>
        </p:spPr>
        <p:txBody>
          <a:bodyPr vert="horz" lIns="96646" tIns="48323" rIns="96646" bIns="48323" rtlCol="0"/>
          <a:lstStyle>
            <a:lvl1pPr algn="r" fontAlgn="auto">
              <a:spcBef>
                <a:spcPts val="0"/>
              </a:spcBef>
              <a:spcAft>
                <a:spcPts val="0"/>
              </a:spcAft>
              <a:defRPr sz="1200">
                <a:latin typeface="+mn-lt"/>
              </a:defRPr>
            </a:lvl1pPr>
          </a:lstStyle>
          <a:p>
            <a:pPr>
              <a:defRPr/>
            </a:pPr>
            <a:fld id="{ED3FB315-1503-4416-9AD6-D5E5B0D9DA63}" type="datetimeFigureOut">
              <a:rPr lang="en-US"/>
              <a:pPr>
                <a:defRPr/>
              </a:pPr>
              <a:t>4/24/2017</a:t>
            </a:fld>
            <a:endParaRPr lang="en-US"/>
          </a:p>
        </p:txBody>
      </p:sp>
      <p:sp>
        <p:nvSpPr>
          <p:cNvPr id="4" name="Footer Placeholder 3"/>
          <p:cNvSpPr>
            <a:spLocks noGrp="1"/>
          </p:cNvSpPr>
          <p:nvPr>
            <p:ph type="ftr" sz="quarter" idx="2"/>
          </p:nvPr>
        </p:nvSpPr>
        <p:spPr>
          <a:xfrm>
            <a:off x="1" y="9119831"/>
            <a:ext cx="3169810" cy="479733"/>
          </a:xfrm>
          <a:prstGeom prst="rect">
            <a:avLst/>
          </a:prstGeom>
        </p:spPr>
        <p:txBody>
          <a:bodyPr vert="horz" lIns="96646" tIns="48323" rIns="96646" bIns="483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143738" y="9119831"/>
            <a:ext cx="3169810" cy="479733"/>
          </a:xfrm>
          <a:prstGeom prst="rect">
            <a:avLst/>
          </a:prstGeom>
        </p:spPr>
        <p:txBody>
          <a:bodyPr vert="horz" lIns="96646" tIns="48323" rIns="96646" bIns="48323" rtlCol="0" anchor="b"/>
          <a:lstStyle>
            <a:lvl1pPr algn="r" fontAlgn="auto">
              <a:spcBef>
                <a:spcPts val="0"/>
              </a:spcBef>
              <a:spcAft>
                <a:spcPts val="0"/>
              </a:spcAft>
              <a:defRPr sz="1200">
                <a:latin typeface="+mn-lt"/>
              </a:defRPr>
            </a:lvl1pPr>
          </a:lstStyle>
          <a:p>
            <a:pPr>
              <a:defRPr/>
            </a:pPr>
            <a:fld id="{1B506B8C-B2FE-4962-B41B-23C82476D62F}" type="slidenum">
              <a:rPr lang="en-US"/>
              <a:pPr>
                <a:defRPr/>
              </a:pPr>
              <a:t>‹#›</a:t>
            </a:fld>
            <a:endParaRPr lang="en-US"/>
          </a:p>
        </p:txBody>
      </p:sp>
    </p:spTree>
    <p:extLst>
      <p:ext uri="{BB962C8B-B14F-4D97-AF65-F5344CB8AC3E}">
        <p14:creationId xmlns:p14="http://schemas.microsoft.com/office/powerpoint/2010/main" val="4133693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810" cy="479733"/>
          </a:xfrm>
          <a:prstGeom prst="rect">
            <a:avLst/>
          </a:prstGeom>
        </p:spPr>
        <p:txBody>
          <a:bodyPr vert="horz" lIns="96646" tIns="48323" rIns="96646" bIns="483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738" y="0"/>
            <a:ext cx="3169810" cy="479733"/>
          </a:xfrm>
          <a:prstGeom prst="rect">
            <a:avLst/>
          </a:prstGeom>
        </p:spPr>
        <p:txBody>
          <a:bodyPr vert="horz" lIns="96646" tIns="48323" rIns="96646" bIns="48323" rtlCol="0"/>
          <a:lstStyle>
            <a:lvl1pPr algn="r" fontAlgn="auto">
              <a:spcBef>
                <a:spcPts val="0"/>
              </a:spcBef>
              <a:spcAft>
                <a:spcPts val="0"/>
              </a:spcAft>
              <a:defRPr sz="1200">
                <a:latin typeface="+mn-lt"/>
              </a:defRPr>
            </a:lvl1pPr>
          </a:lstStyle>
          <a:p>
            <a:pPr>
              <a:defRPr/>
            </a:pPr>
            <a:fld id="{D7F6D08B-7DB1-4D27-BC5A-0AE642B3C747}" type="datetimeFigureOut">
              <a:rPr lang="en-US"/>
              <a:pPr>
                <a:defRPr/>
              </a:pPr>
              <a:t>4/24/2017</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6" tIns="48323" rIns="96646" bIns="48323" rtlCol="0" anchor="ctr"/>
          <a:lstStyle/>
          <a:p>
            <a:pPr lvl="0"/>
            <a:endParaRPr lang="en-US" noProof="0" dirty="0"/>
          </a:p>
        </p:txBody>
      </p:sp>
      <p:sp>
        <p:nvSpPr>
          <p:cNvPr id="5" name="Notes Placeholder 4"/>
          <p:cNvSpPr>
            <a:spLocks noGrp="1"/>
          </p:cNvSpPr>
          <p:nvPr>
            <p:ph type="body" sz="quarter" idx="3"/>
          </p:nvPr>
        </p:nvSpPr>
        <p:spPr>
          <a:xfrm>
            <a:off x="730859" y="4559916"/>
            <a:ext cx="5853483" cy="4320867"/>
          </a:xfrm>
          <a:prstGeom prst="rect">
            <a:avLst/>
          </a:prstGeom>
        </p:spPr>
        <p:txBody>
          <a:bodyPr vert="horz" lIns="96646" tIns="48323" rIns="96646" bIns="483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831"/>
            <a:ext cx="3169810" cy="479733"/>
          </a:xfrm>
          <a:prstGeom prst="rect">
            <a:avLst/>
          </a:prstGeom>
        </p:spPr>
        <p:txBody>
          <a:bodyPr vert="horz" lIns="96646" tIns="48323" rIns="96646" bIns="483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738" y="9119831"/>
            <a:ext cx="3169810" cy="479733"/>
          </a:xfrm>
          <a:prstGeom prst="rect">
            <a:avLst/>
          </a:prstGeom>
        </p:spPr>
        <p:txBody>
          <a:bodyPr vert="horz" lIns="96646" tIns="48323" rIns="96646" bIns="48323" rtlCol="0" anchor="b"/>
          <a:lstStyle>
            <a:lvl1pPr algn="r" fontAlgn="auto">
              <a:spcBef>
                <a:spcPts val="0"/>
              </a:spcBef>
              <a:spcAft>
                <a:spcPts val="0"/>
              </a:spcAft>
              <a:defRPr sz="1200">
                <a:latin typeface="+mn-lt"/>
              </a:defRPr>
            </a:lvl1pPr>
          </a:lstStyle>
          <a:p>
            <a:pPr>
              <a:defRPr/>
            </a:pPr>
            <a:fld id="{54C06531-84E1-4DBB-A0F4-F724F0F34999}" type="slidenum">
              <a:rPr lang="en-US"/>
              <a:pPr>
                <a:defRPr/>
              </a:pPr>
              <a:t>‹#›</a:t>
            </a:fld>
            <a:endParaRPr lang="en-US" dirty="0"/>
          </a:p>
        </p:txBody>
      </p:sp>
    </p:spTree>
    <p:extLst>
      <p:ext uri="{BB962C8B-B14F-4D97-AF65-F5344CB8AC3E}">
        <p14:creationId xmlns:p14="http://schemas.microsoft.com/office/powerpoint/2010/main" val="262088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CE0BB039-3916-4DF3-9C49-C6C4C71B1A5A}" type="slidenum">
              <a:rPr lang="en-US" smtClean="0">
                <a:latin typeface="Times New Roman" pitchFamily="18" charset="0"/>
              </a:rPr>
              <a:pPr eaLnBrk="1" fontAlgn="base" hangingPunct="1">
                <a:spcBef>
                  <a:spcPct val="0"/>
                </a:spcBef>
                <a:spcAft>
                  <a:spcPct val="0"/>
                </a:spcAft>
              </a:pPr>
              <a:t>1</a:t>
            </a:fld>
            <a:endParaRPr lang="en-US">
              <a:latin typeface="Times New Roman" pitchFamily="18" charset="0"/>
            </a:endParaRPr>
          </a:p>
        </p:txBody>
      </p:sp>
      <p:sp>
        <p:nvSpPr>
          <p:cNvPr id="91139"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6882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Whiteboard</a:t>
            </a:r>
            <a:r>
              <a:rPr lang="en-US" baseline="0" dirty="0"/>
              <a:t> Activity</a:t>
            </a:r>
            <a:endParaRPr lang="en-US" dirty="0"/>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13</a:t>
            </a:fld>
            <a:endParaRPr lang="en-US" dirty="0"/>
          </a:p>
        </p:txBody>
      </p:sp>
    </p:spTree>
    <p:extLst>
      <p:ext uri="{BB962C8B-B14F-4D97-AF65-F5344CB8AC3E}">
        <p14:creationId xmlns:p14="http://schemas.microsoft.com/office/powerpoint/2010/main" val="194082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Whiteboard</a:t>
            </a:r>
            <a:r>
              <a:rPr lang="en-US" baseline="0" dirty="0"/>
              <a:t> Activity</a:t>
            </a:r>
            <a:endParaRPr lang="en-US" dirty="0"/>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14</a:t>
            </a:fld>
            <a:endParaRPr lang="en-US" dirty="0"/>
          </a:p>
        </p:txBody>
      </p:sp>
    </p:spTree>
    <p:extLst>
      <p:ext uri="{BB962C8B-B14F-4D97-AF65-F5344CB8AC3E}">
        <p14:creationId xmlns:p14="http://schemas.microsoft.com/office/powerpoint/2010/main" val="279474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44E095F8-482A-4C22-A811-87D53994AE7C}" type="slidenum">
              <a:rPr lang="en-US" smtClean="0">
                <a:latin typeface="Times New Roman" pitchFamily="18" charset="0"/>
              </a:rPr>
              <a:pPr eaLnBrk="1" fontAlgn="base" hangingPunct="1">
                <a:spcBef>
                  <a:spcPct val="0"/>
                </a:spcBef>
                <a:spcAft>
                  <a:spcPct val="0"/>
                </a:spcAft>
              </a:pPr>
              <a:t>15</a:t>
            </a:fld>
            <a:endParaRPr lang="en-US">
              <a:latin typeface="Times New Roman" pitchFamily="18" charset="0"/>
            </a:endParaRPr>
          </a:p>
        </p:txBody>
      </p:sp>
      <p:sp>
        <p:nvSpPr>
          <p:cNvPr id="9421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2822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Rot="1" noChangeAspect="1" noChangeArrowheads="1" noTextEdit="1"/>
          </p:cNvSpPr>
          <p:nvPr>
            <p:ph type="sldImg"/>
          </p:nvPr>
        </p:nvSpPr>
        <p:spPr>
          <a:xfrm>
            <a:off x="457200" y="720725"/>
            <a:ext cx="6400800" cy="3600450"/>
          </a:xfrm>
          <a:ln/>
        </p:spPr>
      </p:sp>
      <p:sp>
        <p:nvSpPr>
          <p:cNvPr id="1022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329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D3199853-7B9C-4DA1-B76B-45C58B8A8E42}" type="slidenum">
              <a:rPr lang="en-US" smtClean="0">
                <a:latin typeface="Times New Roman" pitchFamily="18" charset="0"/>
              </a:rPr>
              <a:pPr eaLnBrk="1" fontAlgn="base" hangingPunct="1">
                <a:spcBef>
                  <a:spcPct val="0"/>
                </a:spcBef>
                <a:spcAft>
                  <a:spcPct val="0"/>
                </a:spcAft>
              </a:pPr>
              <a:t>17</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0818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76F64A19-09E0-4D9B-9792-2B3C05B16EC1}" type="slidenum">
              <a:rPr lang="en-US" smtClean="0">
                <a:latin typeface="Times New Roman" pitchFamily="18" charset="0"/>
              </a:rPr>
              <a:pPr eaLnBrk="1" fontAlgn="base" hangingPunct="1">
                <a:spcBef>
                  <a:spcPct val="0"/>
                </a:spcBef>
                <a:spcAft>
                  <a:spcPct val="0"/>
                </a:spcAft>
              </a:pPr>
              <a:t>20</a:t>
            </a:fld>
            <a:endParaRPr lang="en-US">
              <a:latin typeface="Times New Roman" pitchFamily="18" charset="0"/>
            </a:endParaRPr>
          </a:p>
        </p:txBody>
      </p:sp>
      <p:sp>
        <p:nvSpPr>
          <p:cNvPr id="101379"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2820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pPr>
                <a:defRPr/>
              </a:pPr>
              <a:t>21</a:t>
            </a:fld>
            <a:endParaRPr lang="en-US" dirty="0"/>
          </a:p>
        </p:txBody>
      </p:sp>
    </p:spTree>
    <p:extLst>
      <p:ext uri="{BB962C8B-B14F-4D97-AF65-F5344CB8AC3E}">
        <p14:creationId xmlns:p14="http://schemas.microsoft.com/office/powerpoint/2010/main" val="188894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pPr>
                <a:defRPr/>
              </a:pPr>
              <a:t>22</a:t>
            </a:fld>
            <a:endParaRPr lang="en-US" dirty="0"/>
          </a:p>
        </p:txBody>
      </p:sp>
    </p:spTree>
    <p:extLst>
      <p:ext uri="{BB962C8B-B14F-4D97-AF65-F5344CB8AC3E}">
        <p14:creationId xmlns:p14="http://schemas.microsoft.com/office/powerpoint/2010/main" val="127984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pPr>
                <a:defRPr/>
              </a:pPr>
              <a:t>23</a:t>
            </a:fld>
            <a:endParaRPr lang="en-US" dirty="0"/>
          </a:p>
        </p:txBody>
      </p:sp>
    </p:spTree>
    <p:extLst>
      <p:ext uri="{BB962C8B-B14F-4D97-AF65-F5344CB8AC3E}">
        <p14:creationId xmlns:p14="http://schemas.microsoft.com/office/powerpoint/2010/main" val="325573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pPr>
                <a:defRPr/>
              </a:pPr>
              <a:t>24</a:t>
            </a:fld>
            <a:endParaRPr lang="en-US" dirty="0"/>
          </a:p>
        </p:txBody>
      </p:sp>
    </p:spTree>
    <p:extLst>
      <p:ext uri="{BB962C8B-B14F-4D97-AF65-F5344CB8AC3E}">
        <p14:creationId xmlns:p14="http://schemas.microsoft.com/office/powerpoint/2010/main" val="17236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4" name="Slide Number Placeholder 3"/>
          <p:cNvSpPr>
            <a:spLocks noGrp="1"/>
          </p:cNvSpPr>
          <p:nvPr>
            <p:ph type="sldNum" sz="quarter" idx="10"/>
          </p:nvPr>
        </p:nvSpPr>
        <p:spPr/>
        <p:txBody>
          <a:bodyPr/>
          <a:lstStyle/>
          <a:p>
            <a:fld id="{62870954-A6B4-4264-9154-82D057729DF7}" type="slidenum">
              <a:rPr lang="en-US" smtClean="0"/>
              <a:pPr/>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56153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16C0A918-6D32-4AEA-880C-723C4440D971}" type="slidenum">
              <a:rPr lang="en-US" smtClean="0"/>
              <a:pPr>
                <a:defRPr/>
              </a:pPr>
              <a:t>25</a:t>
            </a:fld>
            <a:endParaRPr lang="en-US" dirty="0"/>
          </a:p>
        </p:txBody>
      </p:sp>
    </p:spTree>
    <p:extLst>
      <p:ext uri="{BB962C8B-B14F-4D97-AF65-F5344CB8AC3E}">
        <p14:creationId xmlns:p14="http://schemas.microsoft.com/office/powerpoint/2010/main" val="277011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339AAA8-BBDB-4A58-A472-0D4C738D08F0}" type="slidenum">
              <a:rPr lang="en-US" smtClean="0"/>
              <a:pPr>
                <a:defRPr/>
              </a:pPr>
              <a:t>26</a:t>
            </a:fld>
            <a:endParaRPr lang="en-US" dirty="0"/>
          </a:p>
        </p:txBody>
      </p:sp>
    </p:spTree>
    <p:extLst>
      <p:ext uri="{BB962C8B-B14F-4D97-AF65-F5344CB8AC3E}">
        <p14:creationId xmlns:p14="http://schemas.microsoft.com/office/powerpoint/2010/main" val="73042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339AAA8-BBDB-4A58-A472-0D4C738D08F0}" type="slidenum">
              <a:rPr lang="en-US" smtClean="0"/>
              <a:pPr>
                <a:defRPr/>
              </a:pPr>
              <a:t>27</a:t>
            </a:fld>
            <a:endParaRPr lang="en-US" dirty="0"/>
          </a:p>
        </p:txBody>
      </p:sp>
    </p:spTree>
    <p:extLst>
      <p:ext uri="{BB962C8B-B14F-4D97-AF65-F5344CB8AC3E}">
        <p14:creationId xmlns:p14="http://schemas.microsoft.com/office/powerpoint/2010/main" val="172782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89741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3E207BDB-515E-4786-BF56-DF36EB503A99}" type="slidenum">
              <a:rPr lang="en-US" smtClean="0"/>
              <a:pPr>
                <a:defRPr/>
              </a:pPr>
              <a:t>29</a:t>
            </a:fld>
            <a:endParaRPr lang="en-US" dirty="0"/>
          </a:p>
        </p:txBody>
      </p:sp>
    </p:spTree>
    <p:extLst>
      <p:ext uri="{BB962C8B-B14F-4D97-AF65-F5344CB8AC3E}">
        <p14:creationId xmlns:p14="http://schemas.microsoft.com/office/powerpoint/2010/main" val="3823914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77716D62-5B56-47DA-82C8-FF0020B3C811}" type="slidenum">
              <a:rPr lang="en-US" smtClean="0"/>
              <a:pPr>
                <a:defRPr/>
              </a:pPr>
              <a:t>30</a:t>
            </a:fld>
            <a:endParaRPr lang="en-US" dirty="0"/>
          </a:p>
        </p:txBody>
      </p:sp>
    </p:spTree>
    <p:extLst>
      <p:ext uri="{BB962C8B-B14F-4D97-AF65-F5344CB8AC3E}">
        <p14:creationId xmlns:p14="http://schemas.microsoft.com/office/powerpoint/2010/main" val="846046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6713A126-81F8-4CB1-86C9-DE83F7FB7CB0}" type="slidenum">
              <a:rPr lang="en-US" smtClean="0"/>
              <a:pPr>
                <a:defRPr/>
              </a:pPr>
              <a:t>31</a:t>
            </a:fld>
            <a:endParaRPr lang="en-US" dirty="0"/>
          </a:p>
        </p:txBody>
      </p:sp>
    </p:spTree>
    <p:extLst>
      <p:ext uri="{BB962C8B-B14F-4D97-AF65-F5344CB8AC3E}">
        <p14:creationId xmlns:p14="http://schemas.microsoft.com/office/powerpoint/2010/main" val="229327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216024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962824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B01B840-E30E-4BFC-9588-A10BF81A2E96}" type="slidenum">
              <a:rPr lang="en-US" smtClean="0"/>
              <a:pPr>
                <a:defRPr/>
              </a:pPr>
              <a:t>34</a:t>
            </a:fld>
            <a:endParaRPr lang="en-US" dirty="0"/>
          </a:p>
        </p:txBody>
      </p:sp>
    </p:spTree>
    <p:extLst>
      <p:ext uri="{BB962C8B-B14F-4D97-AF65-F5344CB8AC3E}">
        <p14:creationId xmlns:p14="http://schemas.microsoft.com/office/powerpoint/2010/main" val="335296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3</a:t>
            </a:fld>
            <a:endParaRPr lang="en-US" dirty="0"/>
          </a:p>
        </p:txBody>
      </p:sp>
    </p:spTree>
    <p:extLst>
      <p:ext uri="{BB962C8B-B14F-4D97-AF65-F5344CB8AC3E}">
        <p14:creationId xmlns:p14="http://schemas.microsoft.com/office/powerpoint/2010/main" val="2406916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949694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6C0380BD-0570-422B-A0AE-442FB30E4C3D}" type="slidenum">
              <a:rPr lang="en-US" smtClean="0"/>
              <a:pPr>
                <a:defRPr/>
              </a:pPr>
              <a:t>36</a:t>
            </a:fld>
            <a:endParaRPr lang="en-US" dirty="0"/>
          </a:p>
        </p:txBody>
      </p:sp>
    </p:spTree>
    <p:extLst>
      <p:ext uri="{BB962C8B-B14F-4D97-AF65-F5344CB8AC3E}">
        <p14:creationId xmlns:p14="http://schemas.microsoft.com/office/powerpoint/2010/main" val="3578352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33930CAE-7A1A-4E03-90B1-A85ECC2743FF}" type="slidenum">
              <a:rPr lang="en-US" smtClean="0"/>
              <a:pPr>
                <a:defRPr/>
              </a:pPr>
              <a:t>37</a:t>
            </a:fld>
            <a:endParaRPr lang="en-US" dirty="0"/>
          </a:p>
        </p:txBody>
      </p:sp>
    </p:spTree>
    <p:extLst>
      <p:ext uri="{BB962C8B-B14F-4D97-AF65-F5344CB8AC3E}">
        <p14:creationId xmlns:p14="http://schemas.microsoft.com/office/powerpoint/2010/main" val="3554454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940549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508580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7E0E3E4-2589-4EF1-A0D3-1B61FEE701F3}" type="slidenum">
              <a:rPr lang="en-US" smtClean="0"/>
              <a:pPr>
                <a:defRPr/>
              </a:pPr>
              <a:t>43</a:t>
            </a:fld>
            <a:endParaRPr lang="en-US" dirty="0"/>
          </a:p>
        </p:txBody>
      </p:sp>
    </p:spTree>
    <p:extLst>
      <p:ext uri="{BB962C8B-B14F-4D97-AF65-F5344CB8AC3E}">
        <p14:creationId xmlns:p14="http://schemas.microsoft.com/office/powerpoint/2010/main" val="2194638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38778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03BD76A-B3F3-4DF9-8A7C-B5FA5BD66DEB}" type="slidenum">
              <a:rPr lang="en-US" smtClean="0"/>
              <a:pPr>
                <a:defRPr/>
              </a:pPr>
              <a:t>45</a:t>
            </a:fld>
            <a:endParaRPr lang="en-US" dirty="0"/>
          </a:p>
        </p:txBody>
      </p:sp>
    </p:spTree>
    <p:extLst>
      <p:ext uri="{BB962C8B-B14F-4D97-AF65-F5344CB8AC3E}">
        <p14:creationId xmlns:p14="http://schemas.microsoft.com/office/powerpoint/2010/main" val="584230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8E841036-108E-4DE8-8F8B-C930201B1B0B}" type="slidenum">
              <a:rPr lang="en-US" smtClean="0"/>
              <a:pPr>
                <a:defRPr/>
              </a:pPr>
              <a:t>46</a:t>
            </a:fld>
            <a:endParaRPr lang="en-US" dirty="0"/>
          </a:p>
        </p:txBody>
      </p:sp>
    </p:spTree>
    <p:extLst>
      <p:ext uri="{BB962C8B-B14F-4D97-AF65-F5344CB8AC3E}">
        <p14:creationId xmlns:p14="http://schemas.microsoft.com/office/powerpoint/2010/main" val="2589814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5015477-0561-445E-977C-F080F2808EFD}" type="slidenum">
              <a:rPr lang="en-US" smtClean="0"/>
              <a:pPr>
                <a:defRPr/>
              </a:pPr>
              <a:t>47</a:t>
            </a:fld>
            <a:endParaRPr lang="en-US" dirty="0"/>
          </a:p>
        </p:txBody>
      </p:sp>
    </p:spTree>
    <p:extLst>
      <p:ext uri="{BB962C8B-B14F-4D97-AF65-F5344CB8AC3E}">
        <p14:creationId xmlns:p14="http://schemas.microsoft.com/office/powerpoint/2010/main" val="107983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4</a:t>
            </a:fld>
            <a:endParaRPr lang="en-US" dirty="0"/>
          </a:p>
        </p:txBody>
      </p:sp>
    </p:spTree>
    <p:extLst>
      <p:ext uri="{BB962C8B-B14F-4D97-AF65-F5344CB8AC3E}">
        <p14:creationId xmlns:p14="http://schemas.microsoft.com/office/powerpoint/2010/main" val="3521387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Go</a:t>
            </a:r>
            <a:r>
              <a:rPr lang="en-US" baseline="0" dirty="0"/>
              <a:t> to virtual tour.</a:t>
            </a:r>
            <a:endParaRPr lang="en-US" dirty="0"/>
          </a:p>
        </p:txBody>
      </p:sp>
      <p:sp>
        <p:nvSpPr>
          <p:cNvPr id="4" name="Slide Number Placeholder 3"/>
          <p:cNvSpPr>
            <a:spLocks noGrp="1"/>
          </p:cNvSpPr>
          <p:nvPr>
            <p:ph type="sldNum" sz="quarter" idx="5"/>
          </p:nvPr>
        </p:nvSpPr>
        <p:spPr/>
        <p:txBody>
          <a:bodyPr/>
          <a:lstStyle/>
          <a:p>
            <a:pPr>
              <a:defRPr/>
            </a:pPr>
            <a:fld id="{F5015477-0561-445E-977C-F080F2808EFD}" type="slidenum">
              <a:rPr lang="en-US" smtClean="0"/>
              <a:pPr>
                <a:defRPr/>
              </a:pPr>
              <a:t>48</a:t>
            </a:fld>
            <a:endParaRPr lang="en-US" dirty="0"/>
          </a:p>
        </p:txBody>
      </p:sp>
    </p:spTree>
    <p:extLst>
      <p:ext uri="{BB962C8B-B14F-4D97-AF65-F5344CB8AC3E}">
        <p14:creationId xmlns:p14="http://schemas.microsoft.com/office/powerpoint/2010/main" val="3551503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5E502B25-1678-4A0C-A35F-3F31631949E3}" type="slidenum">
              <a:rPr lang="en-US" smtClean="0"/>
              <a:pPr>
                <a:defRPr/>
              </a:pPr>
              <a:t>49</a:t>
            </a:fld>
            <a:endParaRPr lang="en-US" dirty="0"/>
          </a:p>
        </p:txBody>
      </p:sp>
    </p:spTree>
    <p:extLst>
      <p:ext uri="{BB962C8B-B14F-4D97-AF65-F5344CB8AC3E}">
        <p14:creationId xmlns:p14="http://schemas.microsoft.com/office/powerpoint/2010/main" val="4023665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811C070C-428F-4395-AE06-397A7A930B95}" type="slidenum">
              <a:rPr lang="en-US" smtClean="0"/>
              <a:pPr>
                <a:defRPr/>
              </a:pPr>
              <a:t>50</a:t>
            </a:fld>
            <a:endParaRPr lang="en-US" dirty="0"/>
          </a:p>
        </p:txBody>
      </p:sp>
    </p:spTree>
    <p:extLst>
      <p:ext uri="{BB962C8B-B14F-4D97-AF65-F5344CB8AC3E}">
        <p14:creationId xmlns:p14="http://schemas.microsoft.com/office/powerpoint/2010/main" val="646982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F7C6D93E-AB80-4B84-A311-344C3E9CBCBA}" type="slidenum">
              <a:rPr lang="en-US" smtClean="0"/>
              <a:pPr>
                <a:defRPr/>
              </a:pPr>
              <a:t>51</a:t>
            </a:fld>
            <a:endParaRPr lang="en-US" dirty="0"/>
          </a:p>
        </p:txBody>
      </p:sp>
    </p:spTree>
    <p:extLst>
      <p:ext uri="{BB962C8B-B14F-4D97-AF65-F5344CB8AC3E}">
        <p14:creationId xmlns:p14="http://schemas.microsoft.com/office/powerpoint/2010/main" val="1950302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2955E8B-6C77-4280-A1D7-F52E70B230AD}" type="slidenum">
              <a:rPr lang="en-US" smtClean="0"/>
              <a:pPr>
                <a:defRPr/>
              </a:pPr>
              <a:t>54</a:t>
            </a:fld>
            <a:endParaRPr lang="en-US" dirty="0"/>
          </a:p>
        </p:txBody>
      </p:sp>
    </p:spTree>
    <p:extLst>
      <p:ext uri="{BB962C8B-B14F-4D97-AF65-F5344CB8AC3E}">
        <p14:creationId xmlns:p14="http://schemas.microsoft.com/office/powerpoint/2010/main" val="3358311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461C9A71-D8D0-4C90-9739-5806C36F2265}" type="slidenum">
              <a:rPr lang="en-US" smtClean="0">
                <a:solidFill>
                  <a:srgbClr val="000000"/>
                </a:solidFill>
                <a:latin typeface="Times New Roman" pitchFamily="18" charset="0"/>
              </a:rPr>
              <a:pPr eaLnBrk="1" fontAlgn="base" hangingPunct="1">
                <a:spcBef>
                  <a:spcPct val="0"/>
                </a:spcBef>
                <a:spcAft>
                  <a:spcPct val="0"/>
                </a:spcAft>
              </a:pPr>
              <a:t>55</a:t>
            </a:fld>
            <a:endParaRPr lang="en-US">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18441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55C4E0CF-7B60-47D7-A477-E13F88F6901A}" type="slidenum">
              <a:rPr lang="en-US" smtClean="0">
                <a:solidFill>
                  <a:srgbClr val="000000"/>
                </a:solidFill>
                <a:latin typeface="Times New Roman" pitchFamily="18" charset="0"/>
              </a:rPr>
              <a:pPr eaLnBrk="1" fontAlgn="base" hangingPunct="1">
                <a:spcBef>
                  <a:spcPct val="0"/>
                </a:spcBef>
                <a:spcAft>
                  <a:spcPct val="0"/>
                </a:spcAft>
              </a:pPr>
              <a:t>56</a:t>
            </a:fld>
            <a:endParaRPr lang="en-US">
              <a:solidFill>
                <a:srgbClr val="000000"/>
              </a:solidFill>
              <a:latin typeface="Times New Roman" pitchFamily="18" charset="0"/>
            </a:endParaRPr>
          </a:p>
        </p:txBody>
      </p:sp>
      <p:sp>
        <p:nvSpPr>
          <p:cNvPr id="11981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47373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FC43863D-1AB9-448B-AE40-DD7D14A492AE}" type="slidenum">
              <a:rPr lang="en-US" smtClean="0">
                <a:solidFill>
                  <a:srgbClr val="000000"/>
                </a:solidFill>
                <a:latin typeface="Times New Roman" pitchFamily="18" charset="0"/>
              </a:rPr>
              <a:pPr eaLnBrk="1" fontAlgn="base" hangingPunct="1">
                <a:spcBef>
                  <a:spcPct val="0"/>
                </a:spcBef>
                <a:spcAft>
                  <a:spcPct val="0"/>
                </a:spcAft>
              </a:pPr>
              <a:t>57</a:t>
            </a:fld>
            <a:endParaRPr lang="en-US">
              <a:solidFill>
                <a:srgbClr val="000000"/>
              </a:solidFill>
              <a:latin typeface="Times New Roman" pitchFamily="18" charset="0"/>
            </a:endParaRPr>
          </a:p>
        </p:txBody>
      </p:sp>
      <p:sp>
        <p:nvSpPr>
          <p:cNvPr id="121859"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4051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8650E5D8-4379-465D-8F39-4FE96D274515}" type="slidenum">
              <a:rPr lang="en-US" smtClean="0">
                <a:solidFill>
                  <a:srgbClr val="000000"/>
                </a:solidFill>
                <a:latin typeface="Times New Roman" pitchFamily="18" charset="0"/>
              </a:rPr>
              <a:pPr eaLnBrk="1" fontAlgn="base" hangingPunct="1">
                <a:spcBef>
                  <a:spcPct val="0"/>
                </a:spcBef>
                <a:spcAft>
                  <a:spcPct val="0"/>
                </a:spcAft>
              </a:pPr>
              <a:t>58</a:t>
            </a:fld>
            <a:endParaRPr lang="en-US">
              <a:solidFill>
                <a:srgbClr val="000000"/>
              </a:solidFill>
              <a:latin typeface="Times New Roman" pitchFamily="18" charset="0"/>
            </a:endParaRPr>
          </a:p>
        </p:txBody>
      </p:sp>
      <p:sp>
        <p:nvSpPr>
          <p:cNvPr id="120835"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1785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77B6B4FB-DDC3-41CC-8B63-22FB4D2FA29F}" type="slidenum">
              <a:rPr lang="en-US" smtClean="0">
                <a:solidFill>
                  <a:srgbClr val="000000"/>
                </a:solidFill>
                <a:latin typeface="Times New Roman" pitchFamily="18" charset="0"/>
              </a:rPr>
              <a:pPr eaLnBrk="1" fontAlgn="base" hangingPunct="1">
                <a:spcBef>
                  <a:spcPct val="0"/>
                </a:spcBef>
                <a:spcAft>
                  <a:spcPct val="0"/>
                </a:spcAft>
              </a:pPr>
              <a:t>59</a:t>
            </a:fld>
            <a:endParaRPr lang="en-US">
              <a:solidFill>
                <a:srgbClr val="000000"/>
              </a:solidFill>
              <a:latin typeface="Times New Roman" pitchFamily="18" charset="0"/>
            </a:endParaRPr>
          </a:p>
        </p:txBody>
      </p:sp>
      <p:sp>
        <p:nvSpPr>
          <p:cNvPr id="1228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3623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3D996ADC-669A-4087-8F3C-343D2B0E8637}" type="slidenum">
              <a:rPr lang="en-US" smtClean="0"/>
              <a:pPr>
                <a:defRPr/>
              </a:pPr>
              <a:t>6</a:t>
            </a:fld>
            <a:endParaRPr lang="en-US" dirty="0"/>
          </a:p>
        </p:txBody>
      </p:sp>
    </p:spTree>
    <p:extLst>
      <p:ext uri="{BB962C8B-B14F-4D97-AF65-F5344CB8AC3E}">
        <p14:creationId xmlns:p14="http://schemas.microsoft.com/office/powerpoint/2010/main" val="1452206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3979397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3732CE0-7FC4-4CC2-A92A-6BB24513E097}" type="slidenum">
              <a:rPr lang="en-US" smtClean="0"/>
              <a:pPr>
                <a:defRPr/>
              </a:pPr>
              <a:t>61</a:t>
            </a:fld>
            <a:endParaRPr lang="en-US" dirty="0"/>
          </a:p>
        </p:txBody>
      </p:sp>
    </p:spTree>
    <p:extLst>
      <p:ext uri="{BB962C8B-B14F-4D97-AF65-F5344CB8AC3E}">
        <p14:creationId xmlns:p14="http://schemas.microsoft.com/office/powerpoint/2010/main" val="2871864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1939465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68613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22586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2415461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2945135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31732776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33184413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404705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Whiteboard Activity</a:t>
            </a:r>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8</a:t>
            </a:fld>
            <a:endParaRPr lang="en-US" dirty="0"/>
          </a:p>
        </p:txBody>
      </p:sp>
    </p:spTree>
    <p:extLst>
      <p:ext uri="{BB962C8B-B14F-4D97-AF65-F5344CB8AC3E}">
        <p14:creationId xmlns:p14="http://schemas.microsoft.com/office/powerpoint/2010/main" val="4159371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1826883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4170721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A7D5FB3-67D7-40AD-A4A3-956E5F47A0B6}"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1317534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3658D9B-E133-4E10-B6D5-E45B7E15A2F4}" type="slidenum">
              <a:rPr lang="en-US" smtClean="0"/>
              <a:pPr>
                <a:defRPr/>
              </a:pPr>
              <a:t>73</a:t>
            </a:fld>
            <a:endParaRPr lang="en-US" dirty="0"/>
          </a:p>
        </p:txBody>
      </p:sp>
    </p:spTree>
    <p:extLst>
      <p:ext uri="{BB962C8B-B14F-4D97-AF65-F5344CB8AC3E}">
        <p14:creationId xmlns:p14="http://schemas.microsoft.com/office/powerpoint/2010/main" val="2106016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66455" eaLnBrk="1" fontAlgn="auto" hangingPunct="1">
              <a:spcBef>
                <a:spcPts val="0"/>
              </a:spcBef>
              <a:spcAft>
                <a:spcPts val="0"/>
              </a:spcAft>
              <a:defRPr/>
            </a:pPr>
            <a:r>
              <a:rPr lang="en-US" dirty="0"/>
              <a:t>Ask the class: What would you say or recommend to</a:t>
            </a:r>
            <a:r>
              <a:rPr lang="en-US" baseline="0" dirty="0"/>
              <a:t> Bob if he had spoken with you about the pain prior to December</a:t>
            </a: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Solicit answers and write them on a flip chart. Provide Bob’s responses (see suggested answers in italics below).</a:t>
            </a:r>
          </a:p>
          <a:p>
            <a:pPr eaLnBrk="1" fontAlgn="auto" hangingPunct="1">
              <a:spcBef>
                <a:spcPts val="0"/>
              </a:spcBef>
              <a:spcAft>
                <a:spcPts val="0"/>
              </a:spcAft>
              <a:defRPr/>
            </a:pPr>
            <a:endParaRPr lang="en-US" dirty="0"/>
          </a:p>
          <a:p>
            <a:pPr marL="181210" indent="-181210" eaLnBrk="1" fontAlgn="auto" hangingPunct="1">
              <a:spcBef>
                <a:spcPts val="0"/>
              </a:spcBef>
              <a:spcAft>
                <a:spcPts val="0"/>
              </a:spcAft>
              <a:buFont typeface="Arial" pitchFamily="34" charset="0"/>
              <a:buChar char="•"/>
              <a:defRPr/>
            </a:pPr>
            <a:r>
              <a:rPr lang="en-US" dirty="0"/>
              <a:t>Go see a doctor (</a:t>
            </a:r>
            <a:r>
              <a:rPr lang="en-US" i="1" dirty="0"/>
              <a:t>no, you have not gone to a doctor, try to avoid doing that. </a:t>
            </a:r>
            <a:r>
              <a:rPr lang="en-US" dirty="0"/>
              <a:t>)</a:t>
            </a:r>
          </a:p>
          <a:p>
            <a:pPr marL="181210" indent="-181210" eaLnBrk="1" fontAlgn="auto" hangingPunct="1">
              <a:spcBef>
                <a:spcPts val="0"/>
              </a:spcBef>
              <a:spcAft>
                <a:spcPts val="0"/>
              </a:spcAft>
              <a:buFont typeface="Arial" pitchFamily="34" charset="0"/>
              <a:buChar char="•"/>
              <a:defRPr/>
            </a:pPr>
            <a:r>
              <a:rPr lang="en-US" dirty="0"/>
              <a:t>Tell your supervisor (</a:t>
            </a:r>
            <a:r>
              <a:rPr lang="en-US" i="1" dirty="0"/>
              <a:t>I did a while back after the job was finished. Told him that it seemed like it  that job hurt worse than usual but didn’t make a big deal of it</a:t>
            </a:r>
            <a:r>
              <a:rPr lang="en-US" dirty="0"/>
              <a:t>)</a:t>
            </a:r>
          </a:p>
          <a:p>
            <a:pPr marL="181210" indent="-181210" eaLnBrk="1" fontAlgn="auto" hangingPunct="1">
              <a:spcBef>
                <a:spcPts val="0"/>
              </a:spcBef>
              <a:spcAft>
                <a:spcPts val="0"/>
              </a:spcAft>
              <a:buFont typeface="Arial" pitchFamily="34" charset="0"/>
              <a:buChar char="•"/>
              <a:defRPr/>
            </a:pPr>
            <a:r>
              <a:rPr lang="en-US" dirty="0"/>
              <a:t>Ask for a OWCP form, either CA-1 or CA-2. (</a:t>
            </a:r>
            <a:r>
              <a:rPr lang="en-US" i="1" dirty="0"/>
              <a:t>Answer hesitantly, not sure I want to make a big deal out of this. Hopefully it’ll get better.  What exactly should I ask for? I’ve never done this before..)</a:t>
            </a:r>
          </a:p>
          <a:p>
            <a:pPr marL="181210" indent="-181210" eaLnBrk="1" fontAlgn="auto" hangingPunct="1">
              <a:spcBef>
                <a:spcPts val="0"/>
              </a:spcBef>
              <a:spcAft>
                <a:spcPts val="0"/>
              </a:spcAft>
              <a:buFont typeface="Arial" pitchFamily="34" charset="0"/>
              <a:buChar char="•"/>
              <a:defRPr/>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CCE4912D-9727-4867-BCE5-B594F2C6C22C}" type="slidenum">
              <a:rPr lang="en-US" smtClean="0">
                <a:latin typeface="Calibri" pitchFamily="34" charset="0"/>
              </a:rPr>
              <a:pPr eaLnBrk="1" fontAlgn="base" hangingPunct="1">
                <a:spcBef>
                  <a:spcPct val="0"/>
                </a:spcBef>
                <a:spcAft>
                  <a:spcPct val="0"/>
                </a:spcAft>
              </a:pPr>
              <a:t>74</a:t>
            </a:fld>
            <a:endParaRPr lang="en-US">
              <a:latin typeface="Calibri" pitchFamily="34" charset="0"/>
            </a:endParaRPr>
          </a:p>
        </p:txBody>
      </p:sp>
    </p:spTree>
    <p:extLst>
      <p:ext uri="{BB962C8B-B14F-4D97-AF65-F5344CB8AC3E}">
        <p14:creationId xmlns:p14="http://schemas.microsoft.com/office/powerpoint/2010/main" val="3084385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r>
              <a:rPr lang="en-US" dirty="0"/>
              <a:t>Tell the students that they will now take on two separate roles, one the role of the union representative (assign two tables to perform this role) and the second role will be that of the OWCP claims examiners (assign two other tables to this role).</a:t>
            </a:r>
          </a:p>
          <a:p>
            <a:pPr eaLnBrk="1" hangingPunct="1">
              <a:spcBef>
                <a:spcPct val="0"/>
              </a:spcBef>
            </a:pPr>
            <a:endParaRPr lang="en-US" dirty="0"/>
          </a:p>
          <a:p>
            <a:pPr eaLnBrk="1" hangingPunct="1">
              <a:spcBef>
                <a:spcPct val="0"/>
              </a:spcBef>
            </a:pPr>
            <a:endParaRPr 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A6BEF4BF-B14C-4BA4-9190-6AFE1E13C873}" type="slidenum">
              <a:rPr lang="en-US" smtClean="0">
                <a:latin typeface="Calibri" pitchFamily="34" charset="0"/>
              </a:rPr>
              <a:pPr eaLnBrk="1" fontAlgn="base" hangingPunct="1">
                <a:spcBef>
                  <a:spcPct val="0"/>
                </a:spcBef>
                <a:spcAft>
                  <a:spcPct val="0"/>
                </a:spcAft>
              </a:pPr>
              <a:t>75</a:t>
            </a:fld>
            <a:endParaRPr lang="en-US">
              <a:latin typeface="Calibri" pitchFamily="34" charset="0"/>
            </a:endParaRPr>
          </a:p>
        </p:txBody>
      </p:sp>
    </p:spTree>
    <p:extLst>
      <p:ext uri="{BB962C8B-B14F-4D97-AF65-F5344CB8AC3E}">
        <p14:creationId xmlns:p14="http://schemas.microsoft.com/office/powerpoint/2010/main" val="35761837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77</a:t>
            </a:fld>
            <a:endParaRPr lang="en-US" dirty="0"/>
          </a:p>
        </p:txBody>
      </p:sp>
    </p:spTree>
    <p:extLst>
      <p:ext uri="{BB962C8B-B14F-4D97-AF65-F5344CB8AC3E}">
        <p14:creationId xmlns:p14="http://schemas.microsoft.com/office/powerpoint/2010/main" val="3051939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2F28ED7-B71B-4F29-8E93-17870027BAFA}" type="slidenum">
              <a:rPr lang="en-US" smtClean="0"/>
              <a:pPr>
                <a:defRPr/>
              </a:pPr>
              <a:t>78</a:t>
            </a:fld>
            <a:endParaRPr lang="en-US" dirty="0"/>
          </a:p>
        </p:txBody>
      </p:sp>
    </p:spTree>
    <p:extLst>
      <p:ext uri="{BB962C8B-B14F-4D97-AF65-F5344CB8AC3E}">
        <p14:creationId xmlns:p14="http://schemas.microsoft.com/office/powerpoint/2010/main" val="13531634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2F28ED7-B71B-4F29-8E93-17870027BAFA}" type="slidenum">
              <a:rPr lang="en-US" smtClean="0"/>
              <a:pPr>
                <a:defRPr/>
              </a:pPr>
              <a:t>79</a:t>
            </a:fld>
            <a:endParaRPr lang="en-US" dirty="0"/>
          </a:p>
        </p:txBody>
      </p:sp>
    </p:spTree>
    <p:extLst>
      <p:ext uri="{BB962C8B-B14F-4D97-AF65-F5344CB8AC3E}">
        <p14:creationId xmlns:p14="http://schemas.microsoft.com/office/powerpoint/2010/main" val="1291297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4A4EBCC-05FB-40B1-AA02-FB7291EAE50E}" type="slidenum">
              <a:rPr lang="en-US" smtClean="0"/>
              <a:pPr>
                <a:defRPr/>
              </a:pPr>
              <a:t>80</a:t>
            </a:fld>
            <a:endParaRPr lang="en-US" dirty="0"/>
          </a:p>
        </p:txBody>
      </p:sp>
    </p:spTree>
    <p:extLst>
      <p:ext uri="{BB962C8B-B14F-4D97-AF65-F5344CB8AC3E}">
        <p14:creationId xmlns:p14="http://schemas.microsoft.com/office/powerpoint/2010/main" val="211425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Whiteboard Activity</a:t>
            </a:r>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10</a:t>
            </a:fld>
            <a:endParaRPr lang="en-US" dirty="0"/>
          </a:p>
        </p:txBody>
      </p:sp>
    </p:spTree>
    <p:extLst>
      <p:ext uri="{BB962C8B-B14F-4D97-AF65-F5344CB8AC3E}">
        <p14:creationId xmlns:p14="http://schemas.microsoft.com/office/powerpoint/2010/main" val="41593714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87FCD59-BFD4-4012-88CF-7679F4F37453}" type="slidenum">
              <a:rPr lang="en-US" smtClean="0"/>
              <a:pPr>
                <a:defRPr/>
              </a:pPr>
              <a:t>81</a:t>
            </a:fld>
            <a:endParaRPr lang="en-US" dirty="0"/>
          </a:p>
        </p:txBody>
      </p:sp>
    </p:spTree>
    <p:extLst>
      <p:ext uri="{BB962C8B-B14F-4D97-AF65-F5344CB8AC3E}">
        <p14:creationId xmlns:p14="http://schemas.microsoft.com/office/powerpoint/2010/main" val="38133388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D87FCD59-BFD4-4012-88CF-7679F4F37453}" type="slidenum">
              <a:rPr lang="en-US" smtClean="0"/>
              <a:pPr>
                <a:defRPr/>
              </a:pPr>
              <a:t>82</a:t>
            </a:fld>
            <a:endParaRPr lang="en-US" dirty="0"/>
          </a:p>
        </p:txBody>
      </p:sp>
    </p:spTree>
    <p:extLst>
      <p:ext uri="{BB962C8B-B14F-4D97-AF65-F5344CB8AC3E}">
        <p14:creationId xmlns:p14="http://schemas.microsoft.com/office/powerpoint/2010/main" val="40041477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428625" y="708025"/>
            <a:ext cx="6286500" cy="3535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2955E8B-6C77-4280-A1D7-F52E70B230AD}"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36644446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8242" indent="-295478" eaLnBrk="0" hangingPunct="0">
              <a:defRPr>
                <a:solidFill>
                  <a:schemeClr val="tx1"/>
                </a:solidFill>
                <a:latin typeface="Constantia" pitchFamily="18" charset="0"/>
              </a:defRPr>
            </a:lvl2pPr>
            <a:lvl3pPr marL="1181911" indent="-236382" eaLnBrk="0" hangingPunct="0">
              <a:defRPr>
                <a:solidFill>
                  <a:schemeClr val="tx1"/>
                </a:solidFill>
                <a:latin typeface="Constantia" pitchFamily="18" charset="0"/>
              </a:defRPr>
            </a:lvl3pPr>
            <a:lvl4pPr marL="1654676" indent="-236382" eaLnBrk="0" hangingPunct="0">
              <a:defRPr>
                <a:solidFill>
                  <a:schemeClr val="tx1"/>
                </a:solidFill>
                <a:latin typeface="Constantia" pitchFamily="18" charset="0"/>
              </a:defRPr>
            </a:lvl4pPr>
            <a:lvl5pPr marL="2127440" indent="-236382" eaLnBrk="0" hangingPunct="0">
              <a:defRPr>
                <a:solidFill>
                  <a:schemeClr val="tx1"/>
                </a:solidFill>
                <a:latin typeface="Constantia" pitchFamily="18" charset="0"/>
              </a:defRPr>
            </a:lvl5pPr>
            <a:lvl6pPr marL="2600205" indent="-236382" eaLnBrk="0" fontAlgn="base" hangingPunct="0">
              <a:spcBef>
                <a:spcPct val="0"/>
              </a:spcBef>
              <a:spcAft>
                <a:spcPct val="0"/>
              </a:spcAft>
              <a:defRPr>
                <a:solidFill>
                  <a:schemeClr val="tx1"/>
                </a:solidFill>
                <a:latin typeface="Constantia" pitchFamily="18" charset="0"/>
              </a:defRPr>
            </a:lvl6pPr>
            <a:lvl7pPr marL="3072969" indent="-236382" eaLnBrk="0" fontAlgn="base" hangingPunct="0">
              <a:spcBef>
                <a:spcPct val="0"/>
              </a:spcBef>
              <a:spcAft>
                <a:spcPct val="0"/>
              </a:spcAft>
              <a:defRPr>
                <a:solidFill>
                  <a:schemeClr val="tx1"/>
                </a:solidFill>
                <a:latin typeface="Constantia" pitchFamily="18" charset="0"/>
              </a:defRPr>
            </a:lvl7pPr>
            <a:lvl8pPr marL="3545733" indent="-236382" eaLnBrk="0" fontAlgn="base" hangingPunct="0">
              <a:spcBef>
                <a:spcPct val="0"/>
              </a:spcBef>
              <a:spcAft>
                <a:spcPct val="0"/>
              </a:spcAft>
              <a:defRPr>
                <a:solidFill>
                  <a:schemeClr val="tx1"/>
                </a:solidFill>
                <a:latin typeface="Constantia" pitchFamily="18" charset="0"/>
              </a:defRPr>
            </a:lvl8pPr>
            <a:lvl9pPr marL="4018497" indent="-236382"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2F837F1E-4853-41A3-8028-69D0F8AC546D}" type="slidenum">
              <a:rPr lang="en-US" smtClean="0">
                <a:solidFill>
                  <a:srgbClr val="000000"/>
                </a:solidFill>
                <a:latin typeface="Calibri" pitchFamily="34" charset="0"/>
              </a:rPr>
              <a:pPr eaLnBrk="1" fontAlgn="base" hangingPunct="1">
                <a:spcBef>
                  <a:spcPct val="0"/>
                </a:spcBef>
                <a:spcAft>
                  <a:spcPct val="0"/>
                </a:spcAft>
              </a:pPr>
              <a:t>93</a:t>
            </a:fld>
            <a:endParaRPr lang="en-US">
              <a:solidFill>
                <a:srgbClr val="000000"/>
              </a:solidFill>
              <a:latin typeface="Calibri" pitchFamily="34" charset="0"/>
            </a:endParaRPr>
          </a:p>
        </p:txBody>
      </p:sp>
      <p:sp>
        <p:nvSpPr>
          <p:cNvPr id="165892"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3515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Whiteboard Activity</a:t>
            </a:r>
          </a:p>
        </p:txBody>
      </p:sp>
      <p:sp>
        <p:nvSpPr>
          <p:cNvPr id="4" name="Slide Number Placeholder 3"/>
          <p:cNvSpPr>
            <a:spLocks noGrp="1"/>
          </p:cNvSpPr>
          <p:nvPr>
            <p:ph type="sldNum" sz="quarter" idx="10"/>
          </p:nvPr>
        </p:nvSpPr>
        <p:spPr/>
        <p:txBody>
          <a:bodyPr/>
          <a:lstStyle/>
          <a:p>
            <a:pPr>
              <a:defRPr/>
            </a:pPr>
            <a:fld id="{54C06531-84E1-4DBB-A0F4-F724F0F34999}" type="slidenum">
              <a:rPr lang="en-US" smtClean="0"/>
              <a:pPr>
                <a:defRPr/>
              </a:pPr>
              <a:t>11</a:t>
            </a:fld>
            <a:endParaRPr lang="en-US" dirty="0"/>
          </a:p>
        </p:txBody>
      </p:sp>
    </p:spTree>
    <p:extLst>
      <p:ext uri="{BB962C8B-B14F-4D97-AF65-F5344CB8AC3E}">
        <p14:creationId xmlns:p14="http://schemas.microsoft.com/office/powerpoint/2010/main" val="415937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nstantia" pitchFamily="18" charset="0"/>
              </a:defRPr>
            </a:lvl1pPr>
            <a:lvl2pPr marL="769395" indent="-295921" eaLnBrk="0" hangingPunct="0">
              <a:defRPr>
                <a:solidFill>
                  <a:schemeClr val="tx1"/>
                </a:solidFill>
                <a:latin typeface="Constantia" pitchFamily="18" charset="0"/>
              </a:defRPr>
            </a:lvl2pPr>
            <a:lvl3pPr marL="1183684" indent="-236736" eaLnBrk="0" hangingPunct="0">
              <a:defRPr>
                <a:solidFill>
                  <a:schemeClr val="tx1"/>
                </a:solidFill>
                <a:latin typeface="Constantia" pitchFamily="18" charset="0"/>
              </a:defRPr>
            </a:lvl3pPr>
            <a:lvl4pPr marL="1657157" indent="-236736" eaLnBrk="0" hangingPunct="0">
              <a:defRPr>
                <a:solidFill>
                  <a:schemeClr val="tx1"/>
                </a:solidFill>
                <a:latin typeface="Constantia" pitchFamily="18" charset="0"/>
              </a:defRPr>
            </a:lvl4pPr>
            <a:lvl5pPr marL="2130631" indent="-236736" eaLnBrk="0" hangingPunct="0">
              <a:defRPr>
                <a:solidFill>
                  <a:schemeClr val="tx1"/>
                </a:solidFill>
                <a:latin typeface="Constantia" pitchFamily="18" charset="0"/>
              </a:defRPr>
            </a:lvl5pPr>
            <a:lvl6pPr marL="2604105" indent="-236736" eaLnBrk="0" fontAlgn="base" hangingPunct="0">
              <a:spcBef>
                <a:spcPct val="0"/>
              </a:spcBef>
              <a:spcAft>
                <a:spcPct val="0"/>
              </a:spcAft>
              <a:defRPr>
                <a:solidFill>
                  <a:schemeClr val="tx1"/>
                </a:solidFill>
                <a:latin typeface="Constantia" pitchFamily="18" charset="0"/>
              </a:defRPr>
            </a:lvl6pPr>
            <a:lvl7pPr marL="3077578" indent="-236736" eaLnBrk="0" fontAlgn="base" hangingPunct="0">
              <a:spcBef>
                <a:spcPct val="0"/>
              </a:spcBef>
              <a:spcAft>
                <a:spcPct val="0"/>
              </a:spcAft>
              <a:defRPr>
                <a:solidFill>
                  <a:schemeClr val="tx1"/>
                </a:solidFill>
                <a:latin typeface="Constantia" pitchFamily="18" charset="0"/>
              </a:defRPr>
            </a:lvl7pPr>
            <a:lvl8pPr marL="3551052" indent="-236736" eaLnBrk="0" fontAlgn="base" hangingPunct="0">
              <a:spcBef>
                <a:spcPct val="0"/>
              </a:spcBef>
              <a:spcAft>
                <a:spcPct val="0"/>
              </a:spcAft>
              <a:defRPr>
                <a:solidFill>
                  <a:schemeClr val="tx1"/>
                </a:solidFill>
                <a:latin typeface="Constantia" pitchFamily="18" charset="0"/>
              </a:defRPr>
            </a:lvl8pPr>
            <a:lvl9pPr marL="4024525" indent="-236736" eaLnBrk="0" fontAlgn="base" hangingPunct="0">
              <a:spcBef>
                <a:spcPct val="0"/>
              </a:spcBef>
              <a:spcAft>
                <a:spcPct val="0"/>
              </a:spcAft>
              <a:defRPr>
                <a:solidFill>
                  <a:schemeClr val="tx1"/>
                </a:solidFill>
                <a:latin typeface="Constantia" pitchFamily="18" charset="0"/>
              </a:defRPr>
            </a:lvl9pPr>
          </a:lstStyle>
          <a:p>
            <a:pPr eaLnBrk="1" fontAlgn="base" hangingPunct="1">
              <a:spcBef>
                <a:spcPct val="0"/>
              </a:spcBef>
              <a:spcAft>
                <a:spcPct val="0"/>
              </a:spcAft>
            </a:pPr>
            <a:fld id="{6FF03F82-75F3-409D-A3C2-45F38E9D34A6}" type="slidenum">
              <a:rPr lang="en-US" smtClean="0">
                <a:latin typeface="Times New Roman" pitchFamily="18" charset="0"/>
              </a:rPr>
              <a:pPr eaLnBrk="1" fontAlgn="base" hangingPunct="1">
                <a:spcBef>
                  <a:spcPct val="0"/>
                </a:spcBef>
                <a:spcAft>
                  <a:spcPct val="0"/>
                </a:spcAft>
              </a:pPr>
              <a:t>12</a:t>
            </a:fld>
            <a:endParaRPr lang="en-US">
              <a:latin typeface="Times New Roman" pitchFamily="18" charset="0"/>
            </a:endParaRPr>
          </a:p>
        </p:txBody>
      </p:sp>
      <p:sp>
        <p:nvSpPr>
          <p:cNvPr id="93187"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81060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10" name="Straight Connector 9"/>
          <p:cNvCxnSpPr/>
          <p:nvPr/>
        </p:nvCxnSpPr>
        <p:spPr>
          <a:xfrm flipH="1">
            <a:off x="2852227" y="1451860"/>
            <a:ext cx="8820" cy="297848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962401" y="6400800"/>
            <a:ext cx="4267200" cy="276999"/>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cs typeface="Calibri" panose="020F0502020204030204" pitchFamily="34" charset="0"/>
              </a:rPr>
              <a:t>AMERICAN FEDERATION OF GOVERNMENT EMPLOYEES, AFL - CIO</a:t>
            </a:r>
          </a:p>
        </p:txBody>
      </p:sp>
      <p:sp>
        <p:nvSpPr>
          <p:cNvPr id="3" name="Text Placeholder 2"/>
          <p:cNvSpPr>
            <a:spLocks noGrp="1"/>
          </p:cNvSpPr>
          <p:nvPr>
            <p:ph type="body" sz="quarter" idx="10" hasCustomPrompt="1"/>
          </p:nvPr>
        </p:nvSpPr>
        <p:spPr>
          <a:xfrm>
            <a:off x="3361426" y="1245541"/>
            <a:ext cx="7458975" cy="1609813"/>
          </a:xfrm>
        </p:spPr>
        <p:txBody>
          <a:bodyPr>
            <a:normAutofit/>
          </a:bodyPr>
          <a:lstStyle>
            <a:lvl1pPr marL="0" indent="0">
              <a:buNone/>
              <a:defRPr sz="4050" b="1" baseline="0">
                <a:solidFill>
                  <a:srgbClr val="002060"/>
                </a:solidFill>
              </a:defRPr>
            </a:lvl1pPr>
          </a:lstStyle>
          <a:p>
            <a:pPr lvl="0"/>
            <a:r>
              <a:rPr lang="en-US" dirty="0"/>
              <a:t>Main Title</a:t>
            </a:r>
          </a:p>
        </p:txBody>
      </p:sp>
      <p:sp>
        <p:nvSpPr>
          <p:cNvPr id="14" name="Text Placeholder 2"/>
          <p:cNvSpPr>
            <a:spLocks noGrp="1"/>
          </p:cNvSpPr>
          <p:nvPr>
            <p:ph type="body" sz="quarter" idx="11" hasCustomPrompt="1"/>
          </p:nvPr>
        </p:nvSpPr>
        <p:spPr>
          <a:xfrm>
            <a:off x="3361426" y="3200400"/>
            <a:ext cx="7458975" cy="1524000"/>
          </a:xfrm>
        </p:spPr>
        <p:txBody>
          <a:bodyPr>
            <a:normAutofit/>
          </a:bodyPr>
          <a:lstStyle>
            <a:lvl1pPr marL="0" indent="0">
              <a:buNone/>
              <a:defRPr sz="3300" baseline="0">
                <a:solidFill>
                  <a:schemeClr val="accent4"/>
                </a:solidFill>
              </a:defRPr>
            </a:lvl1pPr>
          </a:lstStyle>
          <a:p>
            <a:pPr lvl="0"/>
            <a:r>
              <a:rPr lang="en-US" dirty="0"/>
              <a:t>Subtitle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434" y="1411977"/>
            <a:ext cx="1485039" cy="3064478"/>
          </a:xfrm>
          <a:prstGeom prst="rect">
            <a:avLst/>
          </a:prstGeom>
        </p:spPr>
      </p:pic>
    </p:spTree>
    <p:extLst>
      <p:ext uri="{BB962C8B-B14F-4D97-AF65-F5344CB8AC3E}">
        <p14:creationId xmlns:p14="http://schemas.microsoft.com/office/powerpoint/2010/main" val="391045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sp>
        <p:nvSpPr>
          <p:cNvPr id="19" name="Rectangle 18"/>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5935" b="13395"/>
          <a:stretch/>
        </p:blipFill>
        <p:spPr>
          <a:xfrm>
            <a:off x="-3173" y="3"/>
            <a:ext cx="3839513" cy="299258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6894" t="36048" r="32775" b="15651"/>
          <a:stretch/>
        </p:blipFill>
        <p:spPr>
          <a:xfrm>
            <a:off x="2" y="3055584"/>
            <a:ext cx="3823855" cy="3053119"/>
          </a:xfrm>
          <a:prstGeom prst="rect">
            <a:avLst/>
          </a:prstGeom>
        </p:spPr>
      </p:pic>
      <p:sp>
        <p:nvSpPr>
          <p:cNvPr id="16" name="Text Placeholder 15"/>
          <p:cNvSpPr>
            <a:spLocks noGrp="1"/>
          </p:cNvSpPr>
          <p:nvPr>
            <p:ph type="body" sz="quarter" idx="10"/>
          </p:nvPr>
        </p:nvSpPr>
        <p:spPr>
          <a:xfrm>
            <a:off x="6125114" y="1588631"/>
            <a:ext cx="5322599" cy="1858962"/>
          </a:xfrm>
        </p:spPr>
        <p:txBody>
          <a:bodyPr/>
          <a:lstStyle>
            <a:lvl1pPr>
              <a:defRPr sz="2800"/>
            </a:lvl1pPr>
            <a:lvl2pPr>
              <a:defRPr sz="2400"/>
            </a:lvl2pPr>
            <a:lvl3pP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p:cNvSpPr>
            <a:spLocks noGrp="1"/>
          </p:cNvSpPr>
          <p:nvPr>
            <p:ph type="body" sz="quarter" idx="11"/>
          </p:nvPr>
        </p:nvSpPr>
        <p:spPr>
          <a:xfrm>
            <a:off x="6125114" y="4124657"/>
            <a:ext cx="5322599" cy="1858962"/>
          </a:xfrm>
        </p:spPr>
        <p:txBody>
          <a:bodyPr/>
          <a:lstStyle>
            <a:lvl1pPr>
              <a:defRPr sz="2800"/>
            </a:lvl1pPr>
            <a:lvl2pPr>
              <a:defRPr sz="2400"/>
            </a:lvl2pPr>
            <a:lvl3pPr>
              <a:defRPr sz="20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2" hasCustomPrompt="1"/>
          </p:nvPr>
        </p:nvSpPr>
        <p:spPr>
          <a:xfrm>
            <a:off x="4860304" y="261677"/>
            <a:ext cx="6588125" cy="928688"/>
          </a:xfrm>
        </p:spPr>
        <p:txBody>
          <a:bodyPr>
            <a:normAutofit/>
          </a:bodyPr>
          <a:lstStyle>
            <a:lvl1pPr marL="0" indent="0">
              <a:buNone/>
              <a:defRPr sz="3300" b="1">
                <a:solidFill>
                  <a:srgbClr val="002060"/>
                </a:solidFill>
                <a:latin typeface="+mj-lt"/>
              </a:defRPr>
            </a:lvl1pPr>
            <a:lvl2pPr marL="342900" indent="0">
              <a:buNone/>
              <a:defRPr/>
            </a:lvl2pPr>
          </a:lstStyle>
          <a:p>
            <a:pPr lvl="0"/>
            <a:r>
              <a:rPr lang="en-US" dirty="0"/>
              <a:t>Edit Title of Slide</a:t>
            </a:r>
          </a:p>
        </p:txBody>
      </p:sp>
      <p:sp>
        <p:nvSpPr>
          <p:cNvPr id="18" name="Rectangle 17"/>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14" name="Date Placeholder 2"/>
          <p:cNvSpPr>
            <a:spLocks noGrp="1"/>
          </p:cNvSpPr>
          <p:nvPr>
            <p:ph type="dt" sz="half" idx="13"/>
          </p:nvPr>
        </p:nvSpPr>
        <p:spPr>
          <a:xfrm>
            <a:off x="838200" y="6356352"/>
            <a:ext cx="2743200" cy="365125"/>
          </a:xfrm>
        </p:spPr>
        <p:txBody>
          <a:bodyPr/>
          <a:lstStyle/>
          <a:p>
            <a:pPr>
              <a:defRPr/>
            </a:pPr>
            <a:r>
              <a:rPr lang="en-US"/>
              <a:t>4/17/2017</a:t>
            </a:r>
            <a:endParaRPr lang="en-US" dirty="0"/>
          </a:p>
        </p:txBody>
      </p:sp>
      <p:sp>
        <p:nvSpPr>
          <p:cNvPr id="15" name="Footer Placeholder 3"/>
          <p:cNvSpPr>
            <a:spLocks noGrp="1"/>
          </p:cNvSpPr>
          <p:nvPr>
            <p:ph type="ftr" sz="quarter" idx="14"/>
          </p:nvPr>
        </p:nvSpPr>
        <p:spPr>
          <a:xfrm>
            <a:off x="4038600" y="6356352"/>
            <a:ext cx="4114800" cy="365125"/>
          </a:xfrm>
        </p:spPr>
        <p:txBody>
          <a:bodyPr/>
          <a:lstStyle/>
          <a:p>
            <a:pPr>
              <a:defRPr/>
            </a:pPr>
            <a:endParaRPr lang="en-US" dirty="0"/>
          </a:p>
        </p:txBody>
      </p:sp>
      <p:sp>
        <p:nvSpPr>
          <p:cNvPr id="22" name="Slide Number Placeholder 4"/>
          <p:cNvSpPr>
            <a:spLocks noGrp="1"/>
          </p:cNvSpPr>
          <p:nvPr>
            <p:ph type="sldNum" sz="quarter" idx="15"/>
          </p:nvPr>
        </p:nvSpPr>
        <p:spPr>
          <a:xfrm>
            <a:off x="8610600" y="6356352"/>
            <a:ext cx="2743200" cy="365125"/>
          </a:xfrm>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234885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Go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3447" y="13856"/>
            <a:ext cx="12192001" cy="6844553"/>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718147"/>
            <a:ext cx="12192000" cy="1435966"/>
          </a:xfrm>
        </p:spPr>
        <p:txBody>
          <a:bodyPr>
            <a:normAutofit/>
          </a:bodyPr>
          <a:lstStyle>
            <a:lvl1pPr algn="ctr">
              <a:defRPr sz="600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TRANSITION TITLE</a:t>
            </a:r>
          </a:p>
        </p:txBody>
      </p:sp>
      <p:sp>
        <p:nvSpPr>
          <p:cNvPr id="8" name="Text Placeholder 7"/>
          <p:cNvSpPr>
            <a:spLocks noGrp="1"/>
          </p:cNvSpPr>
          <p:nvPr>
            <p:ph type="body" sz="quarter" idx="10" hasCustomPrompt="1"/>
          </p:nvPr>
        </p:nvSpPr>
        <p:spPr>
          <a:xfrm>
            <a:off x="11333019" y="6386945"/>
            <a:ext cx="720436" cy="248666"/>
          </a:xfrm>
        </p:spPr>
        <p:txBody>
          <a:bodyPr>
            <a:normAutofit/>
          </a:bodyPr>
          <a:lstStyle>
            <a:lvl1pPr marL="0" indent="0" algn="r">
              <a:buNone/>
              <a:defRPr sz="1200">
                <a:solidFill>
                  <a:srgbClr val="FFC000"/>
                </a:solidFill>
              </a:defRPr>
            </a:lvl1pPr>
          </a:lstStyle>
          <a:p>
            <a:pPr lvl="0"/>
            <a:r>
              <a:rPr lang="en-US" dirty="0"/>
              <a:t>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8133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Blu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0" y="0"/>
            <a:ext cx="12192000" cy="6858000"/>
          </a:xfrm>
          <a:prstGeom prst="rect">
            <a:avLst/>
          </a:prstGeom>
          <a:solidFill>
            <a:srgbClr val="0D3DE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0" y="2433926"/>
            <a:ext cx="12192000" cy="1990148"/>
          </a:xfrm>
        </p:spPr>
        <p:txBody>
          <a:bodyPr>
            <a:noAutofit/>
          </a:bodyPr>
          <a:lstStyle>
            <a:lvl1pPr algn="ctr">
              <a:defRPr sz="6000"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dirty="0"/>
              <a:t>TRANSITION TITLE</a:t>
            </a:r>
          </a:p>
        </p:txBody>
      </p:sp>
      <p:sp>
        <p:nvSpPr>
          <p:cNvPr id="9" name="Text Placeholder 7"/>
          <p:cNvSpPr>
            <a:spLocks noGrp="1"/>
          </p:cNvSpPr>
          <p:nvPr>
            <p:ph type="body" sz="quarter" idx="10" hasCustomPrompt="1"/>
          </p:nvPr>
        </p:nvSpPr>
        <p:spPr>
          <a:xfrm>
            <a:off x="11333019" y="6386945"/>
            <a:ext cx="720436" cy="248666"/>
          </a:xfrm>
        </p:spPr>
        <p:txBody>
          <a:bodyPr>
            <a:normAutofit/>
          </a:bodyPr>
          <a:lstStyle>
            <a:lvl1pPr marL="0" indent="0" algn="r">
              <a:buNone/>
              <a:defRPr sz="1200">
                <a:solidFill>
                  <a:srgbClr val="FFC000"/>
                </a:solidFill>
              </a:defRPr>
            </a:lvl1pPr>
          </a:lstStyle>
          <a:p>
            <a:pPr lvl="0"/>
            <a:r>
              <a:rPr lang="en-US" dirty="0"/>
              <a:t>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3401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Goal Slide">
    <p:spTree>
      <p:nvGrpSpPr>
        <p:cNvPr id="1" name=""/>
        <p:cNvGrpSpPr/>
        <p:nvPr/>
      </p:nvGrpSpPr>
      <p:grpSpPr>
        <a:xfrm>
          <a:off x="0" y="0"/>
          <a:ext cx="0" cy="0"/>
          <a:chOff x="0" y="0"/>
          <a:chExt cx="0" cy="0"/>
        </a:xfrm>
      </p:grpSpPr>
      <p:sp>
        <p:nvSpPr>
          <p:cNvPr id="7" name="Rectangle 6"/>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sz="quarter" idx="10" hasCustomPrompt="1"/>
          </p:nvPr>
        </p:nvSpPr>
        <p:spPr>
          <a:xfrm>
            <a:off x="803565" y="4212218"/>
            <a:ext cx="11014363" cy="526039"/>
          </a:xfrm>
        </p:spPr>
        <p:txBody>
          <a:bodyPr>
            <a:normAutofit/>
          </a:bodyPr>
          <a:lstStyle>
            <a:lvl1pPr marL="0" indent="0" algn="ctr">
              <a:buNone/>
              <a:defRPr lang="en-US" sz="2400" b="1" i="0" smtClean="0">
                <a:effectLst/>
                <a:latin typeface="+mj-lt"/>
              </a:defRPr>
            </a:lvl1pPr>
            <a:lvl5pPr marL="1371600" indent="0" algn="l">
              <a:buNone/>
              <a:defRPr sz="1800" baseline="0">
                <a:solidFill>
                  <a:srgbClr val="002060"/>
                </a:solidFill>
              </a:defRPr>
            </a:lvl5pPr>
          </a:lstStyle>
          <a:p>
            <a:pPr lvl="0"/>
            <a:r>
              <a:rPr lang="en-US" dirty="0"/>
              <a:t>Enter Goal Here</a:t>
            </a:r>
          </a:p>
        </p:txBody>
      </p:sp>
      <p:sp>
        <p:nvSpPr>
          <p:cNvPr id="5" name="Rectangle 4"/>
          <p:cNvSpPr/>
          <p:nvPr/>
        </p:nvSpPr>
        <p:spPr>
          <a:xfrm>
            <a:off x="0" y="2159647"/>
            <a:ext cx="12192000" cy="19478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hasCustomPrompt="1"/>
          </p:nvPr>
        </p:nvSpPr>
        <p:spPr>
          <a:xfrm>
            <a:off x="2" y="2521344"/>
            <a:ext cx="12191999" cy="1224505"/>
          </a:xfrm>
        </p:spPr>
        <p:txBody>
          <a:bodyPr>
            <a:noAutofit/>
          </a:bodyPr>
          <a:lstStyle>
            <a:lvl1pPr algn="ctr">
              <a:defRPr sz="9000" b="1">
                <a:solidFill>
                  <a:srgbClr val="FFC000"/>
                </a:solidFill>
                <a:latin typeface="Arial Black" panose="020B0A04020102020204" pitchFamily="34" charset="0"/>
              </a:defRPr>
            </a:lvl1pPr>
          </a:lstStyle>
          <a:p>
            <a:r>
              <a:rPr lang="en-US" dirty="0"/>
              <a:t>###</a:t>
            </a:r>
          </a:p>
        </p:txBody>
      </p:sp>
      <p:sp>
        <p:nvSpPr>
          <p:cNvPr id="4" name="Text Placeholder 3"/>
          <p:cNvSpPr>
            <a:spLocks noGrp="1"/>
          </p:cNvSpPr>
          <p:nvPr>
            <p:ph type="body" sz="quarter" idx="12" hasCustomPrompt="1"/>
          </p:nvPr>
        </p:nvSpPr>
        <p:spPr>
          <a:xfrm>
            <a:off x="803563" y="4738690"/>
            <a:ext cx="11014364" cy="1236523"/>
          </a:xfrm>
        </p:spPr>
        <p:txBody>
          <a:bodyPr>
            <a:normAutofit/>
          </a:bodyPr>
          <a:lstStyle>
            <a:lvl1pPr marL="0" indent="0" algn="ctr">
              <a:buNone/>
              <a:defRPr sz="1500" baseline="0"/>
            </a:lvl1pPr>
          </a:lstStyle>
          <a:p>
            <a:pPr lvl="0"/>
            <a:r>
              <a:rPr lang="en-US" dirty="0"/>
              <a:t>Enter Text Here</a:t>
            </a:r>
          </a:p>
        </p:txBody>
      </p:sp>
      <p:sp>
        <p:nvSpPr>
          <p:cNvPr id="11" name="Rectangle 10"/>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3"/>
          </p:nvPr>
        </p:nvSpPr>
        <p:spPr/>
        <p:txBody>
          <a:bodyPr/>
          <a:lstStyle/>
          <a:p>
            <a:pPr>
              <a:defRPr/>
            </a:pPr>
            <a:r>
              <a:rPr lang="en-US"/>
              <a:t>4/17/2017</a:t>
            </a:r>
            <a:endParaRPr lang="en-US" dirty="0"/>
          </a:p>
        </p:txBody>
      </p:sp>
      <p:sp>
        <p:nvSpPr>
          <p:cNvPr id="8" name="Footer Placeholder 7"/>
          <p:cNvSpPr>
            <a:spLocks noGrp="1"/>
          </p:cNvSpPr>
          <p:nvPr>
            <p:ph type="ftr" sz="quarter"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355194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Achievement Slide">
    <p:spTree>
      <p:nvGrpSpPr>
        <p:cNvPr id="1" name=""/>
        <p:cNvGrpSpPr/>
        <p:nvPr/>
      </p:nvGrpSpPr>
      <p:grpSpPr>
        <a:xfrm>
          <a:off x="0" y="0"/>
          <a:ext cx="0" cy="0"/>
          <a:chOff x="0" y="0"/>
          <a:chExt cx="0" cy="0"/>
        </a:xfrm>
      </p:grpSpPr>
      <p:sp>
        <p:nvSpPr>
          <p:cNvPr id="11" name="Rectangle 10"/>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Rectangle 3"/>
          <p:cNvSpPr/>
          <p:nvPr/>
        </p:nvSpPr>
        <p:spPr>
          <a:xfrm>
            <a:off x="0" y="3799344"/>
            <a:ext cx="12192000" cy="9345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hasCustomPrompt="1"/>
          </p:nvPr>
        </p:nvSpPr>
        <p:spPr>
          <a:xfrm>
            <a:off x="0" y="3799344"/>
            <a:ext cx="12192000" cy="934571"/>
          </a:xfrm>
        </p:spPr>
        <p:txBody>
          <a:bodyPr/>
          <a:lstStyle>
            <a:lvl1pPr algn="ctr">
              <a:defRPr b="1" baseline="0">
                <a:solidFill>
                  <a:schemeClr val="bg1"/>
                </a:solidFill>
              </a:defRPr>
            </a:lvl1pPr>
          </a:lstStyle>
          <a:p>
            <a:r>
              <a:rPr lang="en-US" dirty="0"/>
              <a:t>ENTER TEXT HERE</a:t>
            </a:r>
          </a:p>
        </p:txBody>
      </p:sp>
      <p:sp>
        <p:nvSpPr>
          <p:cNvPr id="3" name="Text Placeholder 2"/>
          <p:cNvSpPr>
            <a:spLocks noGrp="1"/>
          </p:cNvSpPr>
          <p:nvPr>
            <p:ph type="body" sz="quarter" idx="10" hasCustomPrompt="1"/>
          </p:nvPr>
        </p:nvSpPr>
        <p:spPr>
          <a:xfrm>
            <a:off x="1661967" y="986673"/>
            <a:ext cx="2317915" cy="1329314"/>
          </a:xfrm>
        </p:spPr>
        <p:txBody>
          <a:bodyPr>
            <a:normAutofit/>
          </a:bodyPr>
          <a:lstStyle>
            <a:lvl1pPr marL="0" indent="0" algn="ctr">
              <a:buNone/>
              <a:defRPr sz="7200">
                <a:solidFill>
                  <a:srgbClr val="002060"/>
                </a:solidFill>
                <a:latin typeface="Arial Black" panose="020B0A04020102020204" pitchFamily="34" charset="0"/>
              </a:defRPr>
            </a:lvl1pPr>
          </a:lstStyle>
          <a:p>
            <a:pPr lvl="0"/>
            <a:r>
              <a:rPr lang="en-US" dirty="0"/>
              <a:t>##</a:t>
            </a:r>
          </a:p>
        </p:txBody>
      </p:sp>
      <p:sp>
        <p:nvSpPr>
          <p:cNvPr id="8" name="Text Placeholder 7"/>
          <p:cNvSpPr>
            <a:spLocks noGrp="1"/>
          </p:cNvSpPr>
          <p:nvPr>
            <p:ph type="body" sz="quarter" idx="11" hasCustomPrompt="1"/>
          </p:nvPr>
        </p:nvSpPr>
        <p:spPr>
          <a:xfrm>
            <a:off x="7799533" y="997529"/>
            <a:ext cx="2826905" cy="1372322"/>
          </a:xfrm>
        </p:spPr>
        <p:txBody>
          <a:bodyPr>
            <a:normAutofit/>
          </a:bodyPr>
          <a:lstStyle>
            <a:lvl1pPr marL="0" indent="0" algn="ctr">
              <a:buNone/>
              <a:defRPr sz="6600">
                <a:solidFill>
                  <a:srgbClr val="002060"/>
                </a:solidFill>
                <a:latin typeface="Arial Black" panose="020B0A04020102020204" pitchFamily="34" charset="0"/>
              </a:defRPr>
            </a:lvl1pPr>
          </a:lstStyle>
          <a:p>
            <a:pPr lvl="0"/>
            <a:r>
              <a:rPr lang="en-US" dirty="0"/>
              <a:t>##</a:t>
            </a:r>
          </a:p>
        </p:txBody>
      </p:sp>
      <p:sp>
        <p:nvSpPr>
          <p:cNvPr id="10" name="Text Placeholder 9"/>
          <p:cNvSpPr>
            <a:spLocks noGrp="1"/>
          </p:cNvSpPr>
          <p:nvPr>
            <p:ph type="body" sz="quarter" idx="12" hasCustomPrompt="1"/>
          </p:nvPr>
        </p:nvSpPr>
        <p:spPr>
          <a:xfrm>
            <a:off x="1603249" y="2354927"/>
            <a:ext cx="2471883" cy="457069"/>
          </a:xfrm>
        </p:spPr>
        <p:txBody>
          <a:bodyPr/>
          <a:lstStyle>
            <a:lvl1pPr marL="0" indent="0" algn="ctr">
              <a:buNone/>
              <a:defRPr baseline="0">
                <a:solidFill>
                  <a:srgbClr val="002060"/>
                </a:solidFill>
              </a:defRPr>
            </a:lvl1pPr>
          </a:lstStyle>
          <a:p>
            <a:pPr lvl="0"/>
            <a:r>
              <a:rPr lang="en-US" dirty="0"/>
              <a:t>Enter Text Here</a:t>
            </a:r>
          </a:p>
        </p:txBody>
      </p:sp>
      <p:sp>
        <p:nvSpPr>
          <p:cNvPr id="13" name="Text Placeholder 12"/>
          <p:cNvSpPr>
            <a:spLocks noGrp="1"/>
          </p:cNvSpPr>
          <p:nvPr>
            <p:ph type="body" sz="quarter" idx="13" hasCustomPrompt="1"/>
          </p:nvPr>
        </p:nvSpPr>
        <p:spPr>
          <a:xfrm>
            <a:off x="7744112" y="2371059"/>
            <a:ext cx="2965451" cy="460605"/>
          </a:xfrm>
        </p:spPr>
        <p:txBody>
          <a:bodyPr/>
          <a:lstStyle>
            <a:lvl1pPr marL="0" indent="0" algn="ctr">
              <a:buNone/>
              <a:defRPr b="0" baseline="0">
                <a:solidFill>
                  <a:srgbClr val="002060"/>
                </a:solidFill>
              </a:defRPr>
            </a:lvl1pPr>
          </a:lstStyle>
          <a:p>
            <a:pPr lvl="0"/>
            <a:r>
              <a:rPr lang="en-US" dirty="0"/>
              <a:t>Enter Text Here</a:t>
            </a:r>
          </a:p>
        </p:txBody>
      </p:sp>
      <p:sp>
        <p:nvSpPr>
          <p:cNvPr id="15" name="Rectangle 14"/>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5"/>
          </p:nvPr>
        </p:nvSpPr>
        <p:spPr/>
        <p:txBody>
          <a:bodyPr/>
          <a:lstStyle/>
          <a:p>
            <a:pPr>
              <a:defRPr/>
            </a:pPr>
            <a:r>
              <a:rPr lang="en-US"/>
              <a:t>4/17/2017</a:t>
            </a:r>
            <a:endParaRPr lang="en-US" dirty="0"/>
          </a:p>
        </p:txBody>
      </p:sp>
      <p:sp>
        <p:nvSpPr>
          <p:cNvPr id="5" name="Footer Placeholder 4"/>
          <p:cNvSpPr>
            <a:spLocks noGrp="1"/>
          </p:cNvSpPr>
          <p:nvPr>
            <p:ph type="ftr" sz="quarter" idx="16"/>
          </p:nvPr>
        </p:nvSpPr>
        <p:spPr/>
        <p:txBody>
          <a:bodyPr/>
          <a:lstStyle/>
          <a:p>
            <a:pPr>
              <a:defRPr/>
            </a:pPr>
            <a:endParaRPr lang="en-US"/>
          </a:p>
        </p:txBody>
      </p:sp>
      <p:sp>
        <p:nvSpPr>
          <p:cNvPr id="7" name="Slide Number Placeholder 6"/>
          <p:cNvSpPr>
            <a:spLocks noGrp="1"/>
          </p:cNvSpPr>
          <p:nvPr>
            <p:ph type="sldNum" sz="quarter" idx="17"/>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201780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sp>
        <p:nvSpPr>
          <p:cNvPr id="15" name="Rectangle 14"/>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Rectangle 3"/>
          <p:cNvSpPr/>
          <p:nvPr/>
        </p:nvSpPr>
        <p:spPr>
          <a:xfrm>
            <a:off x="0" y="2837321"/>
            <a:ext cx="12192000" cy="9345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p:cNvSpPr>
            <a:spLocks noGrp="1"/>
          </p:cNvSpPr>
          <p:nvPr>
            <p:ph type="title" hasCustomPrompt="1"/>
          </p:nvPr>
        </p:nvSpPr>
        <p:spPr>
          <a:xfrm>
            <a:off x="1" y="2853880"/>
            <a:ext cx="12192000" cy="918010"/>
          </a:xfrm>
        </p:spPr>
        <p:txBody>
          <a:bodyPr/>
          <a:lstStyle>
            <a:lvl1pPr algn="ctr">
              <a:defRPr b="1" baseline="0">
                <a:solidFill>
                  <a:schemeClr val="bg1"/>
                </a:solidFill>
              </a:defRPr>
            </a:lvl1pPr>
          </a:lstStyle>
          <a:p>
            <a:r>
              <a:rPr lang="en-US" dirty="0"/>
              <a:t>ENTER TEXT HERE</a:t>
            </a:r>
          </a:p>
        </p:txBody>
      </p:sp>
      <p:sp>
        <p:nvSpPr>
          <p:cNvPr id="6" name="Text Placeholder 5"/>
          <p:cNvSpPr>
            <a:spLocks noGrp="1"/>
          </p:cNvSpPr>
          <p:nvPr>
            <p:ph type="body" sz="quarter" idx="10" hasCustomPrompt="1"/>
          </p:nvPr>
        </p:nvSpPr>
        <p:spPr>
          <a:xfrm>
            <a:off x="1329894" y="637021"/>
            <a:ext cx="3671599" cy="1039381"/>
          </a:xfrm>
        </p:spPr>
        <p:txBody>
          <a:bodyPr>
            <a:noAutofit/>
          </a:bodyPr>
          <a:lstStyle>
            <a:lvl1pPr marL="0" indent="0" algn="ctr">
              <a:buNone/>
              <a:defRPr sz="4950" baseline="0">
                <a:solidFill>
                  <a:srgbClr val="002060"/>
                </a:solidFill>
                <a:latin typeface="Arial Black" panose="020B0A04020102020204" pitchFamily="34" charset="0"/>
              </a:defRPr>
            </a:lvl1pPr>
          </a:lstStyle>
          <a:p>
            <a:pPr lvl="0"/>
            <a:r>
              <a:rPr lang="en-US" dirty="0"/>
              <a:t>###</a:t>
            </a:r>
          </a:p>
        </p:txBody>
      </p:sp>
      <p:sp>
        <p:nvSpPr>
          <p:cNvPr id="8" name="Text Placeholder 7"/>
          <p:cNvSpPr>
            <a:spLocks noGrp="1"/>
          </p:cNvSpPr>
          <p:nvPr>
            <p:ph type="body" sz="quarter" idx="11" hasCustomPrompt="1"/>
          </p:nvPr>
        </p:nvSpPr>
        <p:spPr>
          <a:xfrm>
            <a:off x="1329895" y="1676400"/>
            <a:ext cx="3671888" cy="706438"/>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10" name="Text Placeholder 9"/>
          <p:cNvSpPr>
            <a:spLocks noGrp="1"/>
          </p:cNvSpPr>
          <p:nvPr>
            <p:ph type="body" sz="quarter" idx="12" hasCustomPrompt="1"/>
          </p:nvPr>
        </p:nvSpPr>
        <p:spPr>
          <a:xfrm>
            <a:off x="7799678" y="637021"/>
            <a:ext cx="3061999" cy="915121"/>
          </a:xfrm>
        </p:spPr>
        <p:txBody>
          <a:bodyPr>
            <a:normAutofit/>
          </a:bodyPr>
          <a:lstStyle>
            <a:lvl1pPr marL="0" indent="0" algn="ctr">
              <a:buNone/>
              <a:defRPr sz="4950">
                <a:solidFill>
                  <a:srgbClr val="002060"/>
                </a:solidFill>
                <a:latin typeface="Arial Black" panose="020B0A04020102020204" pitchFamily="34" charset="0"/>
              </a:defRPr>
            </a:lvl1pPr>
          </a:lstStyle>
          <a:p>
            <a:pPr lvl="0"/>
            <a:r>
              <a:rPr lang="en-US" dirty="0"/>
              <a:t>###</a:t>
            </a:r>
          </a:p>
        </p:txBody>
      </p:sp>
      <p:sp>
        <p:nvSpPr>
          <p:cNvPr id="12" name="Text Placeholder 11"/>
          <p:cNvSpPr>
            <a:spLocks noGrp="1"/>
          </p:cNvSpPr>
          <p:nvPr>
            <p:ph type="body" sz="quarter" idx="13" hasCustomPrompt="1"/>
          </p:nvPr>
        </p:nvSpPr>
        <p:spPr>
          <a:xfrm>
            <a:off x="7716839" y="1676400"/>
            <a:ext cx="3144837" cy="706438"/>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14" name="Text Placeholder 13"/>
          <p:cNvSpPr>
            <a:spLocks noGrp="1"/>
          </p:cNvSpPr>
          <p:nvPr>
            <p:ph type="body" sz="quarter" idx="14" hasCustomPrompt="1"/>
          </p:nvPr>
        </p:nvSpPr>
        <p:spPr>
          <a:xfrm>
            <a:off x="1329895" y="4226371"/>
            <a:ext cx="3837420" cy="1038946"/>
          </a:xfrm>
        </p:spPr>
        <p:txBody>
          <a:bodyPr>
            <a:normAutofit/>
          </a:bodyPr>
          <a:lstStyle>
            <a:lvl1pPr marL="0" indent="0" algn="ctr">
              <a:buNone/>
              <a:defRPr sz="4950">
                <a:solidFill>
                  <a:srgbClr val="002060"/>
                </a:solidFill>
                <a:latin typeface="Arial Black" panose="020B0A04020102020204" pitchFamily="34" charset="0"/>
              </a:defRPr>
            </a:lvl1pPr>
          </a:lstStyle>
          <a:p>
            <a:pPr lvl="0"/>
            <a:r>
              <a:rPr lang="en-US" dirty="0"/>
              <a:t>###</a:t>
            </a:r>
          </a:p>
        </p:txBody>
      </p:sp>
      <p:sp>
        <p:nvSpPr>
          <p:cNvPr id="16" name="Text Placeholder 15"/>
          <p:cNvSpPr>
            <a:spLocks noGrp="1"/>
          </p:cNvSpPr>
          <p:nvPr>
            <p:ph type="body" sz="quarter" idx="15" hasCustomPrompt="1"/>
          </p:nvPr>
        </p:nvSpPr>
        <p:spPr>
          <a:xfrm>
            <a:off x="7543296" y="4233158"/>
            <a:ext cx="4378325" cy="1032161"/>
          </a:xfrm>
        </p:spPr>
        <p:txBody>
          <a:bodyPr>
            <a:normAutofit/>
          </a:bodyPr>
          <a:lstStyle>
            <a:lvl1pPr marL="0" indent="0" algn="ctr">
              <a:buNone/>
              <a:defRPr sz="4950" b="0" baseline="0">
                <a:solidFill>
                  <a:srgbClr val="002060"/>
                </a:solidFill>
                <a:latin typeface="Arial Black" panose="020B0A04020102020204" pitchFamily="34" charset="0"/>
              </a:defRPr>
            </a:lvl1pPr>
          </a:lstStyle>
          <a:p>
            <a:pPr lvl="0"/>
            <a:r>
              <a:rPr lang="en-US" dirty="0"/>
              <a:t>###</a:t>
            </a:r>
          </a:p>
        </p:txBody>
      </p:sp>
      <p:sp>
        <p:nvSpPr>
          <p:cNvPr id="18" name="Text Placeholder 17"/>
          <p:cNvSpPr>
            <a:spLocks noGrp="1"/>
          </p:cNvSpPr>
          <p:nvPr>
            <p:ph type="body" sz="quarter" idx="16" hasCustomPrompt="1"/>
          </p:nvPr>
        </p:nvSpPr>
        <p:spPr>
          <a:xfrm>
            <a:off x="1329895" y="5265317"/>
            <a:ext cx="3836989" cy="650586"/>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20" name="Text Placeholder 19"/>
          <p:cNvSpPr>
            <a:spLocks noGrp="1"/>
          </p:cNvSpPr>
          <p:nvPr>
            <p:ph type="body" sz="quarter" idx="17" hasCustomPrompt="1"/>
          </p:nvPr>
        </p:nvSpPr>
        <p:spPr>
          <a:xfrm>
            <a:off x="7543800" y="5265740"/>
            <a:ext cx="4378325" cy="650165"/>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21" name="Rectangle 20"/>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9"/>
          </p:nvPr>
        </p:nvSpPr>
        <p:spPr/>
        <p:txBody>
          <a:bodyPr/>
          <a:lstStyle/>
          <a:p>
            <a:pPr>
              <a:defRPr/>
            </a:pPr>
            <a:r>
              <a:rPr lang="en-US"/>
              <a:t>4/17/2017</a:t>
            </a:r>
            <a:endParaRPr lang="en-US" dirty="0"/>
          </a:p>
        </p:txBody>
      </p:sp>
      <p:sp>
        <p:nvSpPr>
          <p:cNvPr id="5" name="Footer Placeholder 4"/>
          <p:cNvSpPr>
            <a:spLocks noGrp="1"/>
          </p:cNvSpPr>
          <p:nvPr>
            <p:ph type="ftr" sz="quarter" idx="20"/>
          </p:nvPr>
        </p:nvSpPr>
        <p:spPr/>
        <p:txBody>
          <a:bodyPr/>
          <a:lstStyle/>
          <a:p>
            <a:pPr>
              <a:defRPr/>
            </a:pPr>
            <a:endParaRPr lang="en-US"/>
          </a:p>
        </p:txBody>
      </p:sp>
      <p:sp>
        <p:nvSpPr>
          <p:cNvPr id="7" name="Slide Number Placeholder 6"/>
          <p:cNvSpPr>
            <a:spLocks noGrp="1"/>
          </p:cNvSpPr>
          <p:nvPr>
            <p:ph type="sldNum" sz="quarter" idx="21"/>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253966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bsite Stats">
    <p:spTree>
      <p:nvGrpSpPr>
        <p:cNvPr id="1" name=""/>
        <p:cNvGrpSpPr/>
        <p:nvPr/>
      </p:nvGrpSpPr>
      <p:grpSpPr>
        <a:xfrm>
          <a:off x="0" y="0"/>
          <a:ext cx="0" cy="0"/>
          <a:chOff x="0" y="0"/>
          <a:chExt cx="0" cy="0"/>
        </a:xfrm>
      </p:grpSpPr>
      <p:sp>
        <p:nvSpPr>
          <p:cNvPr id="10" name="Rectangle 9"/>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Rectangle 3"/>
          <p:cNvSpPr/>
          <p:nvPr/>
        </p:nvSpPr>
        <p:spPr>
          <a:xfrm>
            <a:off x="0" y="2837321"/>
            <a:ext cx="12192000" cy="9345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p:cNvSpPr>
            <a:spLocks noGrp="1"/>
          </p:cNvSpPr>
          <p:nvPr>
            <p:ph type="title" hasCustomPrompt="1"/>
          </p:nvPr>
        </p:nvSpPr>
        <p:spPr>
          <a:xfrm>
            <a:off x="0" y="2837321"/>
            <a:ext cx="12192000" cy="934571"/>
          </a:xfrm>
        </p:spPr>
        <p:txBody>
          <a:bodyPr/>
          <a:lstStyle>
            <a:lvl1pPr algn="ctr">
              <a:defRPr b="1" baseline="0">
                <a:solidFill>
                  <a:schemeClr val="bg1"/>
                </a:solidFill>
              </a:defRPr>
            </a:lvl1pPr>
          </a:lstStyle>
          <a:p>
            <a:r>
              <a:rPr lang="en-US" dirty="0"/>
              <a:t>ENTER TEXT HERE</a:t>
            </a:r>
          </a:p>
        </p:txBody>
      </p:sp>
      <p:sp>
        <p:nvSpPr>
          <p:cNvPr id="6" name="Text Placeholder 5"/>
          <p:cNvSpPr>
            <a:spLocks noGrp="1"/>
          </p:cNvSpPr>
          <p:nvPr>
            <p:ph type="body" sz="quarter" idx="10" hasCustomPrompt="1"/>
          </p:nvPr>
        </p:nvSpPr>
        <p:spPr>
          <a:xfrm>
            <a:off x="3754441" y="637020"/>
            <a:ext cx="4779961" cy="900406"/>
          </a:xfrm>
        </p:spPr>
        <p:txBody>
          <a:bodyPr>
            <a:noAutofit/>
          </a:bodyPr>
          <a:lstStyle>
            <a:lvl1pPr marL="0" indent="0" algn="ctr">
              <a:buNone/>
              <a:defRPr sz="4950" baseline="0">
                <a:solidFill>
                  <a:srgbClr val="002060"/>
                </a:solidFill>
                <a:latin typeface="Arial Black" panose="020B0A04020102020204" pitchFamily="34" charset="0"/>
              </a:defRPr>
            </a:lvl1pPr>
          </a:lstStyle>
          <a:p>
            <a:pPr lvl="0"/>
            <a:r>
              <a:rPr lang="en-US" dirty="0"/>
              <a:t>###</a:t>
            </a:r>
          </a:p>
        </p:txBody>
      </p:sp>
      <p:sp>
        <p:nvSpPr>
          <p:cNvPr id="8" name="Text Placeholder 7"/>
          <p:cNvSpPr>
            <a:spLocks noGrp="1"/>
          </p:cNvSpPr>
          <p:nvPr>
            <p:ph type="body" sz="quarter" idx="11" hasCustomPrompt="1"/>
          </p:nvPr>
        </p:nvSpPr>
        <p:spPr>
          <a:xfrm>
            <a:off x="4419459" y="1676401"/>
            <a:ext cx="3671888" cy="706438"/>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14" name="Text Placeholder 13"/>
          <p:cNvSpPr>
            <a:spLocks noGrp="1"/>
          </p:cNvSpPr>
          <p:nvPr>
            <p:ph type="body" sz="quarter" idx="14" hasCustomPrompt="1"/>
          </p:nvPr>
        </p:nvSpPr>
        <p:spPr>
          <a:xfrm>
            <a:off x="3754441" y="4226371"/>
            <a:ext cx="4779961" cy="830698"/>
          </a:xfrm>
        </p:spPr>
        <p:txBody>
          <a:bodyPr>
            <a:normAutofit/>
          </a:bodyPr>
          <a:lstStyle>
            <a:lvl1pPr marL="0" indent="0" algn="ctr">
              <a:buNone/>
              <a:defRPr sz="4950">
                <a:solidFill>
                  <a:srgbClr val="002060"/>
                </a:solidFill>
                <a:latin typeface="Arial Black" panose="020B0A04020102020204" pitchFamily="34" charset="0"/>
              </a:defRPr>
            </a:lvl1pPr>
          </a:lstStyle>
          <a:p>
            <a:pPr lvl="0"/>
            <a:r>
              <a:rPr lang="en-US" dirty="0"/>
              <a:t>###</a:t>
            </a:r>
          </a:p>
        </p:txBody>
      </p:sp>
      <p:sp>
        <p:nvSpPr>
          <p:cNvPr id="18" name="Text Placeholder 17"/>
          <p:cNvSpPr>
            <a:spLocks noGrp="1"/>
          </p:cNvSpPr>
          <p:nvPr>
            <p:ph type="body" sz="quarter" idx="16" hasCustomPrompt="1"/>
          </p:nvPr>
        </p:nvSpPr>
        <p:spPr>
          <a:xfrm>
            <a:off x="4419459" y="5196044"/>
            <a:ext cx="3836989" cy="650586"/>
          </a:xfrm>
        </p:spPr>
        <p:txBody>
          <a:bodyPr>
            <a:normAutofit/>
          </a:bodyPr>
          <a:lstStyle>
            <a:lvl1pPr marL="0" indent="0" algn="ctr">
              <a:buNone/>
              <a:defRPr sz="2100" baseline="0">
                <a:solidFill>
                  <a:srgbClr val="002060"/>
                </a:solidFill>
              </a:defRPr>
            </a:lvl1pPr>
          </a:lstStyle>
          <a:p>
            <a:pPr lvl="0"/>
            <a:r>
              <a:rPr lang="en-US" dirty="0"/>
              <a:t>Enter Text Here</a:t>
            </a:r>
          </a:p>
        </p:txBody>
      </p:sp>
      <p:sp>
        <p:nvSpPr>
          <p:cNvPr id="13" name="Rectangle 12"/>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8"/>
          </p:nvPr>
        </p:nvSpPr>
        <p:spPr/>
        <p:txBody>
          <a:bodyPr/>
          <a:lstStyle/>
          <a:p>
            <a:pPr>
              <a:defRPr/>
            </a:pPr>
            <a:r>
              <a:rPr lang="en-US"/>
              <a:t>4/17/2017</a:t>
            </a:r>
            <a:endParaRPr lang="en-US" dirty="0"/>
          </a:p>
        </p:txBody>
      </p:sp>
      <p:sp>
        <p:nvSpPr>
          <p:cNvPr id="5" name="Footer Placeholder 4"/>
          <p:cNvSpPr>
            <a:spLocks noGrp="1"/>
          </p:cNvSpPr>
          <p:nvPr>
            <p:ph type="ftr" sz="quarter" idx="19"/>
          </p:nvPr>
        </p:nvSpPr>
        <p:spPr/>
        <p:txBody>
          <a:bodyPr/>
          <a:lstStyle/>
          <a:p>
            <a:pPr>
              <a:defRPr/>
            </a:pPr>
            <a:endParaRPr lang="en-US"/>
          </a:p>
        </p:txBody>
      </p:sp>
      <p:sp>
        <p:nvSpPr>
          <p:cNvPr id="7" name="Slide Number Placeholder 6"/>
          <p:cNvSpPr>
            <a:spLocks noGrp="1"/>
          </p:cNvSpPr>
          <p:nvPr>
            <p:ph type="sldNum" sz="quarter" idx="20"/>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252663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Title">
    <p:bg>
      <p:bgPr>
        <a:gradFill>
          <a:gsLst>
            <a:gs pos="25000">
              <a:schemeClr val="tx1">
                <a:alpha val="75000"/>
              </a:schemeClr>
            </a:gs>
            <a:gs pos="0">
              <a:srgbClr val="FFC000">
                <a:alpha val="60000"/>
                <a:lumMod val="50000"/>
                <a:lumOff val="50000"/>
              </a:srgbClr>
            </a:gs>
            <a:gs pos="100000">
              <a:schemeClr val="tx1"/>
            </a:gs>
          </a:gsLst>
          <a:lin ang="3600000" scaled="0"/>
        </a:gradFill>
        <a:effectLst/>
      </p:bgPr>
    </p:bg>
    <p:spTree>
      <p:nvGrpSpPr>
        <p:cNvPr id="1" name=""/>
        <p:cNvGrpSpPr/>
        <p:nvPr/>
      </p:nvGrpSpPr>
      <p:grpSpPr>
        <a:xfrm>
          <a:off x="0" y="0"/>
          <a:ext cx="0" cy="0"/>
          <a:chOff x="0" y="0"/>
          <a:chExt cx="0" cy="0"/>
        </a:xfrm>
      </p:grpSpPr>
      <p:sp>
        <p:nvSpPr>
          <p:cNvPr id="17" name="Subtitle 16"/>
          <p:cNvSpPr>
            <a:spLocks noGrp="1"/>
          </p:cNvSpPr>
          <p:nvPr>
            <p:ph type="subTitle" idx="1" hasCustomPrompt="1"/>
          </p:nvPr>
        </p:nvSpPr>
        <p:spPr>
          <a:xfrm>
            <a:off x="3962400" y="3733800"/>
            <a:ext cx="6705600" cy="1752600"/>
          </a:xfrm>
        </p:spPr>
        <p:txBody>
          <a:bodyPr lIns="0" rIns="18288">
            <a:normAutofit/>
          </a:bodyPr>
          <a:lstStyle>
            <a:lvl1pPr marL="0" marR="45720" indent="0" algn="r">
              <a:buNone/>
              <a:defRPr sz="2800">
                <a:solidFill>
                  <a:srgbClr val="FFC000"/>
                </a:solidFill>
                <a:latin typeface="Calibri" panose="020F0502020204030204" pitchFamily="34" charset="0"/>
                <a:cs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subtitle style</a:t>
            </a:r>
          </a:p>
        </p:txBody>
      </p:sp>
      <p:sp>
        <p:nvSpPr>
          <p:cNvPr id="3" name="Title 2"/>
          <p:cNvSpPr>
            <a:spLocks noGrp="1"/>
          </p:cNvSpPr>
          <p:nvPr>
            <p:ph type="title" hasCustomPrompt="1"/>
          </p:nvPr>
        </p:nvSpPr>
        <p:spPr>
          <a:xfrm>
            <a:off x="1828800" y="1538285"/>
            <a:ext cx="8839200" cy="1325563"/>
          </a:xfrm>
        </p:spPr>
        <p:txBody>
          <a:bodyPr/>
          <a:lstStyle>
            <a:lvl1pPr>
              <a:defRPr/>
            </a:lvl1pPr>
          </a:lstStyle>
          <a:p>
            <a:r>
              <a:rPr lang="en-US" dirty="0"/>
              <a:t>Click to edit Section title style</a:t>
            </a:r>
          </a:p>
        </p:txBody>
      </p:sp>
      <p:sp>
        <p:nvSpPr>
          <p:cNvPr id="7" name="Date Placeholder 6"/>
          <p:cNvSpPr>
            <a:spLocks noGrp="1"/>
          </p:cNvSpPr>
          <p:nvPr>
            <p:ph type="dt" sz="half" idx="10"/>
          </p:nvPr>
        </p:nvSpPr>
        <p:spPr/>
        <p:txBody>
          <a:bodyPr/>
          <a:lstStyle/>
          <a:p>
            <a:pPr>
              <a:defRPr/>
            </a:pPr>
            <a:r>
              <a:rPr lang="en-US"/>
              <a:t>4/17/2017</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2311162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 name="Rectangle 7"/>
          <p:cNvSpPr/>
          <p:nvPr userDrawn="1"/>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 name="Content Placeholder 2"/>
          <p:cNvSpPr>
            <a:spLocks noGrp="1"/>
          </p:cNvSpPr>
          <p:nvPr>
            <p:ph idx="1"/>
          </p:nvPr>
        </p:nvSpPr>
        <p:spPr>
          <a:xfrm>
            <a:off x="838201" y="1779589"/>
            <a:ext cx="10298503" cy="3922003"/>
          </a:xfrm>
        </p:spPr>
        <p:txBody>
          <a:bodyPr/>
          <a:lstStyle>
            <a:lvl1pPr>
              <a:defRPr sz="2800">
                <a:solidFill>
                  <a:srgbClr val="002060"/>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lvl4pPr>
            <a:lvl5pPr>
              <a:defRPr sz="1600">
                <a:ln>
                  <a:noFill/>
                </a:ln>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37" name="Title 36"/>
          <p:cNvSpPr>
            <a:spLocks noGrp="1"/>
          </p:cNvSpPr>
          <p:nvPr>
            <p:ph type="title"/>
          </p:nvPr>
        </p:nvSpPr>
        <p:spPr>
          <a:xfrm>
            <a:off x="838200" y="365127"/>
            <a:ext cx="10515600" cy="1082673"/>
          </a:xfrm>
        </p:spPr>
        <p:txBody>
          <a:bodyPr/>
          <a:lstStyle/>
          <a:p>
            <a:r>
              <a:rPr lang="en-US"/>
              <a:t>Click to edit Master title style</a:t>
            </a:r>
          </a:p>
        </p:txBody>
      </p:sp>
      <p:sp>
        <p:nvSpPr>
          <p:cNvPr id="38" name="Date Placeholder 37"/>
          <p:cNvSpPr>
            <a:spLocks noGrp="1"/>
          </p:cNvSpPr>
          <p:nvPr>
            <p:ph type="dt" sz="half" idx="10"/>
          </p:nvPr>
        </p:nvSpPr>
        <p:spPr/>
        <p:txBody>
          <a:bodyPr/>
          <a:lstStyle/>
          <a:p>
            <a:pPr>
              <a:defRPr/>
            </a:pPr>
            <a:r>
              <a:rPr lang="en-US"/>
              <a:t>4/17/2017</a:t>
            </a:r>
            <a:endParaRPr lang="en-US" dirty="0"/>
          </a:p>
        </p:txBody>
      </p:sp>
      <p:sp>
        <p:nvSpPr>
          <p:cNvPr id="39" name="Footer Placeholder 38"/>
          <p:cNvSpPr>
            <a:spLocks noGrp="1"/>
          </p:cNvSpPr>
          <p:nvPr>
            <p:ph type="ftr" sz="quarter" idx="11"/>
          </p:nvPr>
        </p:nvSpPr>
        <p:spPr/>
        <p:txBody>
          <a:bodyPr/>
          <a:lstStyle/>
          <a:p>
            <a:pPr>
              <a:defRPr/>
            </a:pPr>
            <a:endParaRPr lang="en-US" dirty="0"/>
          </a:p>
        </p:txBody>
      </p:sp>
      <p:sp>
        <p:nvSpPr>
          <p:cNvPr id="40" name="Slide Number Placeholder 39"/>
          <p:cNvSpPr>
            <a:spLocks noGrp="1"/>
          </p:cNvSpPr>
          <p:nvPr>
            <p:ph type="sldNum" sz="quarter" idx="12"/>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111703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0" name="Rectangle 9"/>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Picture Placeholder 5"/>
          <p:cNvSpPr>
            <a:spLocks noGrp="1"/>
          </p:cNvSpPr>
          <p:nvPr>
            <p:ph type="pic" sz="quarter" idx="10" hasCustomPrompt="1"/>
          </p:nvPr>
        </p:nvSpPr>
        <p:spPr>
          <a:xfrm>
            <a:off x="7696200" y="1654864"/>
            <a:ext cx="3505200" cy="3907736"/>
          </a:xfrm>
        </p:spPr>
        <p:txBody>
          <a:bodyPr/>
          <a:lstStyle>
            <a:lvl1pPr>
              <a:defRPr/>
            </a:lvl1pPr>
          </a:lstStyle>
          <a:p>
            <a:r>
              <a:rPr lang="en-US" dirty="0"/>
              <a:t>Place Image Here</a:t>
            </a:r>
          </a:p>
        </p:txBody>
      </p:sp>
      <p:sp>
        <p:nvSpPr>
          <p:cNvPr id="7" name="Content Placeholder 2"/>
          <p:cNvSpPr>
            <a:spLocks noGrp="1"/>
          </p:cNvSpPr>
          <p:nvPr>
            <p:ph idx="1" hasCustomPrompt="1"/>
          </p:nvPr>
        </p:nvSpPr>
        <p:spPr>
          <a:xfrm>
            <a:off x="838200" y="1654864"/>
            <a:ext cx="6096000" cy="3907736"/>
          </a:xfrm>
        </p:spPr>
        <p:txBody>
          <a:bodyPr/>
          <a:lstStyle>
            <a:lvl1pPr>
              <a:defRPr sz="2800" baseline="0">
                <a:solidFill>
                  <a:srgbClr val="002060"/>
                </a:solidFill>
              </a:defRPr>
            </a:lvl1pPr>
            <a:lvl2pPr>
              <a:defRPr sz="2400"/>
            </a:lvl2pPr>
            <a:lvl3pPr>
              <a:defRPr sz="2000"/>
            </a:lvl3pPr>
            <a:lvl4pPr>
              <a:defRPr sz="1800"/>
            </a:lvl4pPr>
            <a:lvl5pPr>
              <a:defRPr sz="1600"/>
            </a:lvl5pPr>
            <a:lvl6pPr>
              <a:defRPr sz="1500"/>
            </a:lvl6pPr>
            <a:lvl7pPr>
              <a:defRPr sz="1500"/>
            </a:lvl7pPr>
            <a:lvl8pPr>
              <a:defRPr sz="1500"/>
            </a:lvl8pPr>
            <a:lvl9pPr>
              <a:defRPr sz="15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15" name="Date Placeholder 14"/>
          <p:cNvSpPr>
            <a:spLocks noGrp="1"/>
          </p:cNvSpPr>
          <p:nvPr>
            <p:ph type="dt" sz="half" idx="11"/>
          </p:nvPr>
        </p:nvSpPr>
        <p:spPr/>
        <p:txBody>
          <a:bodyPr/>
          <a:lstStyle/>
          <a:p>
            <a:pPr>
              <a:defRPr/>
            </a:pPr>
            <a:r>
              <a:rPr lang="en-US"/>
              <a:t>4/17/2017</a:t>
            </a:r>
            <a:endParaRPr lang="en-US" dirty="0"/>
          </a:p>
        </p:txBody>
      </p:sp>
      <p:sp>
        <p:nvSpPr>
          <p:cNvPr id="16" name="Footer Placeholder 15"/>
          <p:cNvSpPr>
            <a:spLocks noGrp="1"/>
          </p:cNvSpPr>
          <p:nvPr>
            <p:ph type="ftr" sz="quarter" idx="12"/>
          </p:nvPr>
        </p:nvSpPr>
        <p:spPr/>
        <p:txBody>
          <a:bodyPr/>
          <a:lstStyle/>
          <a:p>
            <a:pPr>
              <a:defRPr/>
            </a:pPr>
            <a:endParaRPr lang="en-US" dirty="0"/>
          </a:p>
        </p:txBody>
      </p:sp>
      <p:sp>
        <p:nvSpPr>
          <p:cNvPr id="17" name="Slide Number Placeholder 16"/>
          <p:cNvSpPr>
            <a:spLocks noGrp="1"/>
          </p:cNvSpPr>
          <p:nvPr>
            <p:ph type="sldNum" sz="quarter" idx="13"/>
          </p:nvPr>
        </p:nvSpPr>
        <p:spPr/>
        <p:txBody>
          <a:bodyPr/>
          <a:lstStyle/>
          <a:p>
            <a:pPr>
              <a:defRPr/>
            </a:pPr>
            <a:fld id="{5B105591-8AB9-466A-9ECD-B0EC48B06FAA}" type="slidenum">
              <a:rPr lang="en-US" smtClean="0"/>
              <a:pPr>
                <a:defRPr/>
              </a:pPr>
              <a:t>‹#›</a:t>
            </a:fld>
            <a:endParaRPr lang="en-US" dirty="0"/>
          </a:p>
        </p:txBody>
      </p:sp>
      <p:sp>
        <p:nvSpPr>
          <p:cNvPr id="19" name="Title 36"/>
          <p:cNvSpPr>
            <a:spLocks noGrp="1"/>
          </p:cNvSpPr>
          <p:nvPr>
            <p:ph type="title"/>
          </p:nvPr>
        </p:nvSpPr>
        <p:spPr>
          <a:xfrm>
            <a:off x="838200" y="365127"/>
            <a:ext cx="10515600" cy="1082673"/>
          </a:xfrm>
        </p:spPr>
        <p:txBody>
          <a:bodyPr/>
          <a:lstStyle/>
          <a:p>
            <a:r>
              <a:rPr lang="en-US"/>
              <a:t>Click to edit Master title style</a:t>
            </a:r>
          </a:p>
        </p:txBody>
      </p:sp>
    </p:spTree>
    <p:extLst>
      <p:ext uri="{BB962C8B-B14F-4D97-AF65-F5344CB8AC3E}">
        <p14:creationId xmlns:p14="http://schemas.microsoft.com/office/powerpoint/2010/main" val="347745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76400"/>
            <a:ext cx="5156200" cy="4050637"/>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156200" cy="4050638"/>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pPr>
              <a:defRPr/>
            </a:pPr>
            <a:r>
              <a:rPr lang="en-US"/>
              <a:t>4/17/2017</a:t>
            </a:r>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5B105591-8AB9-466A-9ECD-B0EC48B06FAA}" type="slidenum">
              <a:rPr lang="en-US" smtClean="0"/>
              <a:pPr>
                <a:defRPr/>
              </a:pPr>
              <a:t>‹#›</a:t>
            </a:fld>
            <a:endParaRPr lang="en-US" dirty="0"/>
          </a:p>
        </p:txBody>
      </p:sp>
      <p:sp>
        <p:nvSpPr>
          <p:cNvPr id="12" name="Title 36"/>
          <p:cNvSpPr>
            <a:spLocks noGrp="1"/>
          </p:cNvSpPr>
          <p:nvPr>
            <p:ph type="title"/>
          </p:nvPr>
        </p:nvSpPr>
        <p:spPr>
          <a:xfrm>
            <a:off x="838200" y="365127"/>
            <a:ext cx="10515600" cy="1082673"/>
          </a:xfrm>
        </p:spPr>
        <p:txBody>
          <a:bodyPr/>
          <a:lstStyle/>
          <a:p>
            <a:r>
              <a:rPr lang="en-US"/>
              <a:t>Click to edit Master title style</a:t>
            </a:r>
          </a:p>
        </p:txBody>
      </p:sp>
    </p:spTree>
    <p:extLst>
      <p:ext uri="{BB962C8B-B14F-4D97-AF65-F5344CB8AC3E}">
        <p14:creationId xmlns:p14="http://schemas.microsoft.com/office/powerpoint/2010/main" val="302092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vy Text">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04351" y="4356595"/>
            <a:ext cx="720567" cy="901266"/>
          </a:xfrm>
        </p:spPr>
        <p:txBody>
          <a:bodyPr>
            <a:normAutofit/>
          </a:bodyPr>
          <a:lstStyle>
            <a:lvl1pPr marL="0" indent="0">
              <a:buNone/>
              <a:defRPr sz="4950" b="1">
                <a:solidFill>
                  <a:srgbClr val="FFC000"/>
                </a:solidFill>
                <a:latin typeface="+mj-lt"/>
              </a:defRPr>
            </a:lvl1pPr>
          </a:lstStyle>
          <a:p>
            <a:pPr lvl="0"/>
            <a:r>
              <a:rPr lang="en-US" dirty="0"/>
              <a:t>2</a:t>
            </a:r>
          </a:p>
        </p:txBody>
      </p:sp>
      <p:sp>
        <p:nvSpPr>
          <p:cNvPr id="5" name="Text Placeholder 4"/>
          <p:cNvSpPr>
            <a:spLocks noGrp="1"/>
          </p:cNvSpPr>
          <p:nvPr>
            <p:ph type="body" sz="quarter" idx="13" hasCustomPrompt="1"/>
          </p:nvPr>
        </p:nvSpPr>
        <p:spPr>
          <a:xfrm>
            <a:off x="504351" y="2151420"/>
            <a:ext cx="720567" cy="998455"/>
          </a:xfrm>
        </p:spPr>
        <p:txBody>
          <a:bodyPr>
            <a:normAutofit/>
          </a:bodyPr>
          <a:lstStyle>
            <a:lvl1pPr marL="0" indent="0">
              <a:buNone/>
              <a:defRPr sz="5400">
                <a:solidFill>
                  <a:srgbClr val="FFC000"/>
                </a:solidFill>
              </a:defRPr>
            </a:lvl1pPr>
          </a:lstStyle>
          <a:p>
            <a:pPr lvl="0"/>
            <a:r>
              <a:rPr lang="en-US" dirty="0"/>
              <a:t>1</a:t>
            </a:r>
          </a:p>
        </p:txBody>
      </p:sp>
      <p:sp>
        <p:nvSpPr>
          <p:cNvPr id="12" name="Rectangle 11"/>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3" name="Straight Connector 12"/>
          <p:cNvCxnSpPr/>
          <p:nvPr/>
        </p:nvCxnSpPr>
        <p:spPr>
          <a:xfrm>
            <a:off x="1155909" y="4419600"/>
            <a:ext cx="0" cy="76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55909" y="2237714"/>
            <a:ext cx="0" cy="830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509713" y="1616055"/>
            <a:ext cx="9823307" cy="1825625"/>
          </a:xfrm>
        </p:spPr>
        <p:txBody>
          <a:bodyPr/>
          <a:lstStyle>
            <a:lvl1pPr>
              <a:defRPr sz="2800" baseline="0">
                <a:solidFill>
                  <a:srgbClr val="002060"/>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solidFill>
              </a:defRPr>
            </a:lvl4pPr>
            <a:lvl5pPr>
              <a:defRPr sz="16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p:cNvSpPr>
            <a:spLocks noGrp="1"/>
          </p:cNvSpPr>
          <p:nvPr>
            <p:ph type="body" sz="quarter" idx="11" hasCustomPrompt="1"/>
          </p:nvPr>
        </p:nvSpPr>
        <p:spPr>
          <a:xfrm>
            <a:off x="1537236" y="3816543"/>
            <a:ext cx="9795784" cy="1887538"/>
          </a:xfrm>
        </p:spPr>
        <p:txBody>
          <a:bodyPr/>
          <a:lstStyle>
            <a:lvl1pPr>
              <a:defRPr sz="2800">
                <a:solidFill>
                  <a:srgbClr val="002060"/>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solidFill>
              </a:defRPr>
            </a:lvl4pPr>
            <a:lvl5pPr>
              <a:defRPr sz="16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p:nvSpPr>
        <p:spPr>
          <a:xfrm>
            <a:off x="0" y="6126806"/>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2" name="Date Placeholder 1"/>
          <p:cNvSpPr>
            <a:spLocks noGrp="1"/>
          </p:cNvSpPr>
          <p:nvPr>
            <p:ph type="dt" sz="half" idx="15"/>
          </p:nvPr>
        </p:nvSpPr>
        <p:spPr/>
        <p:txBody>
          <a:bodyPr/>
          <a:lstStyle/>
          <a:p>
            <a:pPr>
              <a:defRPr/>
            </a:pPr>
            <a:r>
              <a:rPr lang="en-US"/>
              <a:t>4/17/2017</a:t>
            </a:r>
            <a:endParaRPr lang="en-US" dirty="0"/>
          </a:p>
        </p:txBody>
      </p:sp>
      <p:sp>
        <p:nvSpPr>
          <p:cNvPr id="4" name="Footer Placeholder 3"/>
          <p:cNvSpPr>
            <a:spLocks noGrp="1"/>
          </p:cNvSpPr>
          <p:nvPr>
            <p:ph type="ftr" sz="quarter" idx="16"/>
          </p:nvPr>
        </p:nvSpPr>
        <p:spPr/>
        <p:txBody>
          <a:bodyPr/>
          <a:lstStyle/>
          <a:p>
            <a:pPr>
              <a:defRPr/>
            </a:pPr>
            <a:endParaRPr lang="en-US" dirty="0"/>
          </a:p>
        </p:txBody>
      </p:sp>
      <p:sp>
        <p:nvSpPr>
          <p:cNvPr id="6" name="Slide Number Placeholder 5"/>
          <p:cNvSpPr>
            <a:spLocks noGrp="1"/>
          </p:cNvSpPr>
          <p:nvPr>
            <p:ph type="sldNum" sz="quarter" idx="17"/>
          </p:nvPr>
        </p:nvSpPr>
        <p:spPr/>
        <p:txBody>
          <a:bodyPr/>
          <a:lstStyle/>
          <a:p>
            <a:pPr>
              <a:defRPr/>
            </a:pPr>
            <a:fld id="{5B105591-8AB9-466A-9ECD-B0EC48B06FAA}" type="slidenum">
              <a:rPr lang="en-US" smtClean="0"/>
              <a:pPr>
                <a:defRPr/>
              </a:pPr>
              <a:t>‹#›</a:t>
            </a:fld>
            <a:endParaRPr lang="en-US" dirty="0"/>
          </a:p>
        </p:txBody>
      </p:sp>
      <p:sp>
        <p:nvSpPr>
          <p:cNvPr id="22" name="Title 36"/>
          <p:cNvSpPr>
            <a:spLocks noGrp="1"/>
          </p:cNvSpPr>
          <p:nvPr>
            <p:ph type="title"/>
          </p:nvPr>
        </p:nvSpPr>
        <p:spPr>
          <a:xfrm>
            <a:off x="838200" y="365127"/>
            <a:ext cx="10515600" cy="1082673"/>
          </a:xfrm>
        </p:spPr>
        <p:txBody>
          <a:bodyPr/>
          <a:lstStyle/>
          <a:p>
            <a:r>
              <a:rPr lang="en-US"/>
              <a:t>Click to edit Master title style</a:t>
            </a:r>
          </a:p>
        </p:txBody>
      </p:sp>
    </p:spTree>
    <p:extLst>
      <p:ext uri="{BB962C8B-B14F-4D97-AF65-F5344CB8AC3E}">
        <p14:creationId xmlns:p14="http://schemas.microsoft.com/office/powerpoint/2010/main" val="16431863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43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Outlin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770" r="36616"/>
          <a:stretch/>
        </p:blipFill>
        <p:spPr>
          <a:xfrm>
            <a:off x="6338485" y="-17858"/>
            <a:ext cx="5853515" cy="6875858"/>
          </a:xfrm>
          <a:prstGeom prst="rect">
            <a:avLst/>
          </a:prstGeom>
        </p:spPr>
      </p:pic>
      <p:sp>
        <p:nvSpPr>
          <p:cNvPr id="9" name="Rectangle 8"/>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itle 1"/>
          <p:cNvSpPr>
            <a:spLocks noGrp="1"/>
          </p:cNvSpPr>
          <p:nvPr>
            <p:ph type="title" hasCustomPrompt="1"/>
          </p:nvPr>
        </p:nvSpPr>
        <p:spPr>
          <a:xfrm>
            <a:off x="838202" y="365127"/>
            <a:ext cx="5344255" cy="1158875"/>
          </a:xfrm>
        </p:spPr>
        <p:txBody>
          <a:bodyPr>
            <a:noAutofit/>
          </a:bodyPr>
          <a:lstStyle>
            <a:lvl1pPr>
              <a:defRPr sz="2700" b="1" baseline="0">
                <a:solidFill>
                  <a:srgbClr val="002060"/>
                </a:solidFill>
              </a:defRPr>
            </a:lvl1pPr>
          </a:lstStyle>
          <a:p>
            <a:pPr lvl="0"/>
            <a:r>
              <a:rPr lang="en-US" sz="3300" dirty="0"/>
              <a:t>Presentation Outline</a:t>
            </a:r>
          </a:p>
        </p:txBody>
      </p:sp>
      <p:sp>
        <p:nvSpPr>
          <p:cNvPr id="3" name="Content Placeholder 2"/>
          <p:cNvSpPr>
            <a:spLocks noGrp="1"/>
          </p:cNvSpPr>
          <p:nvPr>
            <p:ph idx="1"/>
          </p:nvPr>
        </p:nvSpPr>
        <p:spPr>
          <a:xfrm>
            <a:off x="838202" y="1825625"/>
            <a:ext cx="5344255" cy="4093730"/>
          </a:xfrm>
        </p:spPr>
        <p:txBody>
          <a:bodyPr/>
          <a:lstStyle>
            <a:lvl1pPr>
              <a:defRPr sz="2800">
                <a:solidFill>
                  <a:schemeClr val="bg1">
                    <a:lumMod val="50000"/>
                  </a:schemeClr>
                </a:solidFill>
              </a:defRPr>
            </a:lvl1pPr>
            <a:lvl2pPr>
              <a:defRPr sz="2400">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4" name="Date Placeholder 3"/>
          <p:cNvSpPr>
            <a:spLocks noGrp="1"/>
          </p:cNvSpPr>
          <p:nvPr>
            <p:ph type="dt" sz="half" idx="11"/>
          </p:nvPr>
        </p:nvSpPr>
        <p:spPr/>
        <p:txBody>
          <a:bodyPr/>
          <a:lstStyle/>
          <a:p>
            <a:pPr>
              <a:defRPr/>
            </a:pPr>
            <a:r>
              <a:rPr lang="en-US"/>
              <a:t>4/17/2017</a:t>
            </a:r>
            <a:endParaRPr lang="en-US" dirty="0"/>
          </a:p>
        </p:txBody>
      </p:sp>
      <p:sp>
        <p:nvSpPr>
          <p:cNvPr id="5" name="Footer Placeholder 4"/>
          <p:cNvSpPr>
            <a:spLocks noGrp="1"/>
          </p:cNvSpPr>
          <p:nvPr>
            <p:ph type="ftr" sz="quarter" idx="12"/>
          </p:nvPr>
        </p:nvSpPr>
        <p:spPr/>
        <p:txBody>
          <a:bodyPr/>
          <a:lstStyle/>
          <a:p>
            <a:pPr>
              <a:defRPr/>
            </a:pPr>
            <a:endParaRPr lang="en-US"/>
          </a:p>
        </p:txBody>
      </p:sp>
      <p:sp>
        <p:nvSpPr>
          <p:cNvPr id="11" name="Slide Number Placeholder 10"/>
          <p:cNvSpPr>
            <a:spLocks noGrp="1"/>
          </p:cNvSpPr>
          <p:nvPr>
            <p:ph type="sldNum" sz="quarter" idx="13"/>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318878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9" name="Rectangle 8"/>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5935" b="13395"/>
          <a:stretch/>
        </p:blipFill>
        <p:spPr>
          <a:xfrm>
            <a:off x="-3173" y="1"/>
            <a:ext cx="3857289" cy="300643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6894" t="36048" r="32775" b="15651"/>
          <a:stretch/>
        </p:blipFill>
        <p:spPr>
          <a:xfrm>
            <a:off x="0" y="3044523"/>
            <a:ext cx="3837709" cy="3064179"/>
          </a:xfrm>
          <a:prstGeom prst="rect">
            <a:avLst/>
          </a:prstGeom>
        </p:spPr>
      </p:pic>
      <p:sp>
        <p:nvSpPr>
          <p:cNvPr id="11" name="Text Placeholder 10"/>
          <p:cNvSpPr>
            <a:spLocks noGrp="1"/>
          </p:cNvSpPr>
          <p:nvPr>
            <p:ph type="body" sz="quarter" idx="10" hasCustomPrompt="1"/>
          </p:nvPr>
        </p:nvSpPr>
        <p:spPr>
          <a:xfrm>
            <a:off x="4788170" y="2103285"/>
            <a:ext cx="6984732" cy="3615267"/>
          </a:xfrm>
        </p:spPr>
        <p:txBody>
          <a:bodyPr/>
          <a:lstStyle>
            <a:lvl1pPr>
              <a:defRPr sz="2800"/>
            </a:lvl1pPr>
            <a:lvl2pPr>
              <a:defRPr sz="2400"/>
            </a:lvl2pPr>
            <a:lvl3pPr>
              <a:defRPr sz="2000"/>
            </a:lvl3pPr>
            <a:lvl4pPr>
              <a:defRPr sz="1800"/>
            </a:lvl4pPr>
            <a:lvl5pPr>
              <a:defRPr sz="1600"/>
            </a:lvl5pPr>
          </a:lstStyle>
          <a:p>
            <a:pPr lvl="0"/>
            <a:r>
              <a:rPr lang="en-US" dirty="0"/>
              <a:t>Enter Objectives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788169" y="451097"/>
            <a:ext cx="6424799" cy="1143940"/>
          </a:xfrm>
        </p:spPr>
        <p:txBody>
          <a:bodyPr/>
          <a:lstStyle>
            <a:lvl1pPr>
              <a:defRPr b="1">
                <a:solidFill>
                  <a:srgbClr val="002060"/>
                </a:solidFill>
              </a:defRPr>
            </a:lvl1pPr>
          </a:lstStyle>
          <a:p>
            <a:r>
              <a:rPr lang="en-US" dirty="0"/>
              <a:t>Title of Slide Here</a:t>
            </a:r>
          </a:p>
        </p:txBody>
      </p:sp>
      <p:sp>
        <p:nvSpPr>
          <p:cNvPr id="13" name="Rectangle 12"/>
          <p:cNvSpPr/>
          <p:nvPr/>
        </p:nvSpPr>
        <p:spPr>
          <a:xfrm>
            <a:off x="0" y="6108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
        <p:nvSpPr>
          <p:cNvPr id="3" name="Date Placeholder 2"/>
          <p:cNvSpPr>
            <a:spLocks noGrp="1"/>
          </p:cNvSpPr>
          <p:nvPr>
            <p:ph type="dt" sz="half" idx="12"/>
          </p:nvPr>
        </p:nvSpPr>
        <p:spPr/>
        <p:txBody>
          <a:bodyPr/>
          <a:lstStyle/>
          <a:p>
            <a:pPr>
              <a:defRPr/>
            </a:pPr>
            <a:r>
              <a:rPr lang="en-US"/>
              <a:t>4/17/2017</a:t>
            </a:r>
            <a:endParaRPr lang="en-US" dirty="0"/>
          </a:p>
        </p:txBody>
      </p:sp>
      <p:sp>
        <p:nvSpPr>
          <p:cNvPr id="4" name="Footer Placeholder 3"/>
          <p:cNvSpPr>
            <a:spLocks noGrp="1"/>
          </p:cNvSpPr>
          <p:nvPr>
            <p:ph type="ftr" sz="quarter" idx="13"/>
          </p:nvPr>
        </p:nvSpPr>
        <p:spPr/>
        <p:txBody>
          <a:bodyPr/>
          <a:lstStyle/>
          <a:p>
            <a:pPr>
              <a:defRPr/>
            </a:pPr>
            <a:endParaRPr lang="en-US" dirty="0"/>
          </a:p>
        </p:txBody>
      </p:sp>
      <p:sp>
        <p:nvSpPr>
          <p:cNvPr id="5" name="Slide Number Placeholder 4"/>
          <p:cNvSpPr>
            <a:spLocks noGrp="1"/>
          </p:cNvSpPr>
          <p:nvPr>
            <p:ph type="sldNum" sz="quarter" idx="14"/>
          </p:nvPr>
        </p:nvSpPr>
        <p:spPr/>
        <p:txBody>
          <a:bodyPr/>
          <a:lstStyle/>
          <a:p>
            <a:pPr>
              <a:defRPr/>
            </a:pPr>
            <a:fld id="{5B105591-8AB9-466A-9ECD-B0EC48B06FAA}" type="slidenum">
              <a:rPr lang="en-US" smtClean="0"/>
              <a:pPr>
                <a:defRPr/>
              </a:pPr>
              <a:t>‹#›</a:t>
            </a:fld>
            <a:endParaRPr lang="en-US" dirty="0"/>
          </a:p>
        </p:txBody>
      </p:sp>
    </p:spTree>
    <p:extLst>
      <p:ext uri="{BB962C8B-B14F-4D97-AF65-F5344CB8AC3E}">
        <p14:creationId xmlns:p14="http://schemas.microsoft.com/office/powerpoint/2010/main" val="73736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alpha val="75000"/>
                <a:lumMod val="100000"/>
              </a:schemeClr>
            </a:gs>
            <a:gs pos="0">
              <a:schemeClr val="accent4">
                <a:lumMod val="50000"/>
                <a:lumOff val="50000"/>
                <a:alpha val="60000"/>
              </a:schemeClr>
            </a:gs>
            <a:gs pos="100000">
              <a:schemeClr val="bg1"/>
            </a:gs>
          </a:gsLst>
          <a:lin ang="36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0" y="6197600"/>
            <a:ext cx="12192000" cy="660400"/>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Calibri Light" panose="020F0302020204030204" pitchFamily="34" charset="0"/>
                <a:cs typeface="Calibri Light" panose="020F0302020204030204" pitchFamily="34" charset="0"/>
              </a:defRPr>
            </a:lvl1pPr>
          </a:lstStyle>
          <a:p>
            <a:pPr>
              <a:defRPr/>
            </a:pPr>
            <a:r>
              <a:rPr lang="en-US"/>
              <a:t>4/17/2017</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a:defRPr/>
            </a:pP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a:defRPr/>
            </a:pPr>
            <a:fld id="{5B105591-8AB9-466A-9ECD-B0EC48B06FAA}" type="slidenum">
              <a:rPr lang="en-US" smtClean="0"/>
              <a:pPr>
                <a:defRPr/>
              </a:pPr>
              <a:t>‹#›</a:t>
            </a:fld>
            <a:endParaRPr lang="en-US" dirty="0"/>
          </a:p>
        </p:txBody>
      </p:sp>
      <p:sp>
        <p:nvSpPr>
          <p:cNvPr id="11" name="Rectangle 10"/>
          <p:cNvSpPr/>
          <p:nvPr/>
        </p:nvSpPr>
        <p:spPr>
          <a:xfrm>
            <a:off x="0" y="6117753"/>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9550" y="5701593"/>
            <a:ext cx="452623" cy="93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2271786"/>
      </p:ext>
    </p:extLst>
  </p:cSld>
  <p:clrMap bg1="lt1" tx1="dk1" bg2="lt2" tx2="dk2" accent1="accent1" accent2="accent2" accent3="accent3" accent4="accent4" accent5="accent5" accent6="accent6" hlink="hlink" folHlink="folHlink"/>
  <p:sldLayoutIdLst>
    <p:sldLayoutId id="2147484664" r:id="rId1"/>
    <p:sldLayoutId id="2147484678" r:id="rId2"/>
    <p:sldLayoutId id="2147484677" r:id="rId3"/>
    <p:sldLayoutId id="2147484669" r:id="rId4"/>
    <p:sldLayoutId id="2147484680" r:id="rId5"/>
    <p:sldLayoutId id="2147484671" r:id="rId6"/>
    <p:sldLayoutId id="2147484681" r:id="rId7"/>
    <p:sldLayoutId id="2147484665" r:id="rId8"/>
    <p:sldLayoutId id="2147484668" r:id="rId9"/>
    <p:sldLayoutId id="2147484666" r:id="rId10"/>
    <p:sldLayoutId id="2147484670" r:id="rId11"/>
    <p:sldLayoutId id="2147484667" r:id="rId12"/>
    <p:sldLayoutId id="2147484672" r:id="rId13"/>
    <p:sldLayoutId id="2147484673" r:id="rId14"/>
    <p:sldLayoutId id="2147484674" r:id="rId15"/>
    <p:sldLayoutId id="2147484675" r:id="rId16"/>
  </p:sldLayoutIdLst>
  <p:hf hdr="0"/>
  <p:txStyles>
    <p:titleStyle>
      <a:lvl1pPr algn="l" defTabSz="685800" rtl="0" eaLnBrk="1" latinLnBrk="0" hangingPunct="1">
        <a:lnSpc>
          <a:spcPct val="90000"/>
        </a:lnSpc>
        <a:spcBef>
          <a:spcPct val="0"/>
        </a:spcBef>
        <a:buNone/>
        <a:defRPr sz="33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a:t>Federal Workers’ Compensation:</a:t>
            </a:r>
            <a:br>
              <a:rPr lang="en-US"/>
            </a:br>
            <a:r>
              <a:rPr lang="en-US"/>
              <a:t>Basic Representation</a:t>
            </a:r>
            <a:endParaRPr lang="en-US" dirty="0"/>
          </a:p>
        </p:txBody>
      </p:sp>
      <p:sp>
        <p:nvSpPr>
          <p:cNvPr id="6" name="Text Placeholder 5"/>
          <p:cNvSpPr>
            <a:spLocks noGrp="1"/>
          </p:cNvSpPr>
          <p:nvPr>
            <p:ph type="body" sz="quarter" idx="11"/>
          </p:nvPr>
        </p:nvSpPr>
        <p:spPr/>
        <p:txBody>
          <a:bodyPr>
            <a:normAutofit lnSpcReduction="10000"/>
          </a:bodyPr>
          <a:lstStyle/>
          <a:p>
            <a:r>
              <a:rPr lang="en-US"/>
              <a:t>Field Services and Education Department</a:t>
            </a:r>
          </a:p>
          <a:p>
            <a:r>
              <a:rPr lang="en-US"/>
              <a:t>American Federation of Government Employees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tretch/>
        </p:blipFill>
        <p:spPr>
          <a:xfrm>
            <a:off x="7483541" y="1135961"/>
            <a:ext cx="3870259" cy="4426639"/>
          </a:xfrm>
        </p:spPr>
      </p:pic>
      <p:sp>
        <p:nvSpPr>
          <p:cNvPr id="2" name="Content Placeholder 1"/>
          <p:cNvSpPr>
            <a:spLocks noGrp="1"/>
          </p:cNvSpPr>
          <p:nvPr>
            <p:ph idx="1"/>
          </p:nvPr>
        </p:nvSpPr>
        <p:spPr/>
        <p:txBody>
          <a:bodyPr>
            <a:normAutofit/>
          </a:bodyPr>
          <a:lstStyle/>
          <a:p>
            <a:r>
              <a:rPr lang="en-US" dirty="0"/>
              <a:t>What do the regulations say about workers’ compensation claim representation?</a:t>
            </a:r>
          </a:p>
          <a:p>
            <a:r>
              <a:rPr lang="en-US" dirty="0"/>
              <a:t>Identify where in the regulation it describes the requirements for representing an employee workers’ compensation claim.</a:t>
            </a:r>
          </a:p>
          <a:p>
            <a:r>
              <a:rPr lang="en-US" dirty="0"/>
              <a:t>Page:				 </a:t>
            </a:r>
          </a:p>
          <a:p>
            <a:r>
              <a:rPr lang="en-US" dirty="0"/>
              <a:t>Section			 </a:t>
            </a:r>
          </a:p>
        </p:txBody>
      </p:sp>
      <p:sp>
        <p:nvSpPr>
          <p:cNvPr id="25604" name="Date Placeholder 25603"/>
          <p:cNvSpPr>
            <a:spLocks noGrp="1"/>
          </p:cNvSpPr>
          <p:nvPr>
            <p:ph type="dt" sz="half" idx="11"/>
          </p:nvPr>
        </p:nvSpPr>
        <p:spPr/>
        <p:txBody>
          <a:bodyPr/>
          <a:lstStyle/>
          <a:p>
            <a:r>
              <a:rPr lang="en-US"/>
              <a:t>4/17/2017</a:t>
            </a:r>
            <a:endParaRPr lang="en-US" dirty="0"/>
          </a:p>
        </p:txBody>
      </p:sp>
      <p:sp>
        <p:nvSpPr>
          <p:cNvPr id="25605" name="Footer Placeholder 25604"/>
          <p:cNvSpPr>
            <a:spLocks noGrp="1"/>
          </p:cNvSpPr>
          <p:nvPr>
            <p:ph type="ftr" sz="quarter" idx="12"/>
          </p:nvPr>
        </p:nvSpPr>
        <p:spPr/>
        <p:txBody>
          <a:bodyPr/>
          <a:lstStyle/>
          <a:p>
            <a:endParaRPr lang="en-US" dirty="0"/>
          </a:p>
        </p:txBody>
      </p:sp>
      <p:sp>
        <p:nvSpPr>
          <p:cNvPr id="25606" name="Slide Number Placeholder 25605"/>
          <p:cNvSpPr>
            <a:spLocks noGrp="1"/>
          </p:cNvSpPr>
          <p:nvPr>
            <p:ph type="sldNum" sz="quarter" idx="13"/>
          </p:nvPr>
        </p:nvSpPr>
        <p:spPr/>
        <p:txBody>
          <a:bodyPr/>
          <a:lstStyle/>
          <a:p>
            <a:fld id="{5B105591-8AB9-466A-9ECD-B0EC48B06FAA}" type="slidenum">
              <a:rPr lang="en-US" smtClean="0"/>
              <a:pPr/>
              <a:t>10</a:t>
            </a:fld>
            <a:endParaRPr lang="en-US" dirty="0"/>
          </a:p>
        </p:txBody>
      </p:sp>
      <p:sp>
        <p:nvSpPr>
          <p:cNvPr id="6" name="Title 5"/>
          <p:cNvSpPr>
            <a:spLocks noGrp="1"/>
          </p:cNvSpPr>
          <p:nvPr>
            <p:ph type="title"/>
          </p:nvPr>
        </p:nvSpPr>
        <p:spPr/>
        <p:txBody>
          <a:bodyPr/>
          <a:lstStyle/>
          <a:p>
            <a:br>
              <a:rPr lang="en-US"/>
            </a:br>
            <a:r>
              <a:rPr lang="en-US"/>
              <a:t>Representation and the Regulation</a:t>
            </a:r>
            <a:endParaRPr lang="en-US" dirty="0"/>
          </a:p>
        </p:txBody>
      </p:sp>
    </p:spTree>
    <p:extLst>
      <p:ext uri="{BB962C8B-B14F-4D97-AF65-F5344CB8AC3E}">
        <p14:creationId xmlns:p14="http://schemas.microsoft.com/office/powerpoint/2010/main" val="26059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a:t>10.700 May a claimant designate a representative?</a:t>
            </a:r>
          </a:p>
          <a:p>
            <a:r>
              <a:rPr lang="en-US" dirty="0"/>
              <a:t>… a claimant may appoint one individual to represent his or her interests, but the appointment must be in writing.</a:t>
            </a:r>
          </a:p>
          <a:p>
            <a:r>
              <a:rPr lang="en-US" dirty="0"/>
              <a:t>10.701 Who may serve as a representative?</a:t>
            </a:r>
          </a:p>
          <a:p>
            <a:r>
              <a:rPr lang="en-US" dirty="0"/>
              <a:t>A Federal employee may act as a representative only:</a:t>
            </a:r>
          </a:p>
          <a:p>
            <a:r>
              <a:rPr lang="en-US" dirty="0"/>
              <a:t>(b) While acting as a union representative, defined as any officially sanction union official, and no fee or gratuity is charged.</a:t>
            </a:r>
          </a:p>
          <a:p>
            <a:endParaRPr lang="en-US" dirty="0"/>
          </a:p>
        </p:txBody>
      </p:sp>
      <p:sp>
        <p:nvSpPr>
          <p:cNvPr id="3" name="Content Placeholder 2"/>
          <p:cNvSpPr>
            <a:spLocks noGrp="1"/>
          </p:cNvSpPr>
          <p:nvPr>
            <p:ph sz="half" idx="2"/>
          </p:nvPr>
        </p:nvSpPr>
        <p:spPr/>
        <p:txBody>
          <a:bodyPr/>
          <a:lstStyle/>
          <a:p>
            <a:r>
              <a:rPr lang="en-US" dirty="0"/>
              <a:t>Resource Guide </a:t>
            </a:r>
          </a:p>
          <a:p>
            <a:r>
              <a:rPr lang="en-US" dirty="0"/>
              <a:t>Page 34 </a:t>
            </a:r>
          </a:p>
          <a:p>
            <a:r>
              <a:rPr lang="en-US" dirty="0"/>
              <a:t>Subpart H-Special Provisions </a:t>
            </a:r>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A1A93BF6-9362-4C35-9B1C-9F962DC16ECD}" type="slidenum">
              <a:rPr lang="en-US" smtClean="0"/>
              <a:pPr/>
              <a:t>11</a:t>
            </a:fld>
            <a:endParaRPr lang="en-US" dirty="0"/>
          </a:p>
        </p:txBody>
      </p:sp>
      <p:sp>
        <p:nvSpPr>
          <p:cNvPr id="6" name="Title 5"/>
          <p:cNvSpPr>
            <a:spLocks noGrp="1"/>
          </p:cNvSpPr>
          <p:nvPr>
            <p:ph type="title"/>
          </p:nvPr>
        </p:nvSpPr>
        <p:spPr/>
        <p:txBody>
          <a:bodyPr/>
          <a:lstStyle/>
          <a:p>
            <a:br>
              <a:rPr lang="en-US"/>
            </a:br>
            <a:r>
              <a:rPr lang="en-US"/>
              <a:t>Representation and the Regulation</a:t>
            </a:r>
            <a:endParaRPr lang="en-US" dirty="0"/>
          </a:p>
        </p:txBody>
      </p:sp>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4" t="6619" r="5130" b="3255"/>
          <a:stretch/>
        </p:blipFill>
        <p:spPr bwMode="auto">
          <a:xfrm>
            <a:off x="7543800" y="3352800"/>
            <a:ext cx="1752600" cy="210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6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4" descr="C:\Users\NEUND\AppData\Local\Microsoft\Windows\Temporary Internet Files\Content.IE5\EITZ5RCK\MP900441058[1].jpg"/>
          <p:cNvPicPr>
            <a:picLocks noGrp="1" noChangeAspect="1" noChangeArrowheads="1"/>
          </p:cNvPicPr>
          <p:nvPr>
            <p:ph type="pic" sz="quarter" idx="10"/>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8118389" y="1654864"/>
            <a:ext cx="2518756" cy="2518756"/>
          </a:xfrm>
        </p:spPr>
      </p:pic>
      <p:sp>
        <p:nvSpPr>
          <p:cNvPr id="80899" name="Rectangle 3"/>
          <p:cNvSpPr>
            <a:spLocks noGrp="1" noChangeArrowheads="1"/>
          </p:cNvSpPr>
          <p:nvPr>
            <p:ph idx="1"/>
          </p:nvPr>
        </p:nvSpPr>
        <p:spPr/>
        <p:txBody>
          <a:bodyPr/>
          <a:lstStyle/>
          <a:p>
            <a:r>
              <a:rPr lang="en-US"/>
              <a:t>Federal Workers’ Compensation Law and Regulation</a:t>
            </a:r>
          </a:p>
          <a:p>
            <a:r>
              <a:rPr lang="en-US"/>
              <a:t>Benefits</a:t>
            </a:r>
          </a:p>
          <a:p>
            <a:r>
              <a:rPr lang="en-US"/>
              <a:t>Conditions of Coverage</a:t>
            </a:r>
            <a:endParaRPr lang="en-US" dirty="0"/>
          </a:p>
        </p:txBody>
      </p:sp>
      <p:sp>
        <p:nvSpPr>
          <p:cNvPr id="10" name="Date Placeholder 9"/>
          <p:cNvSpPr>
            <a:spLocks noGrp="1"/>
          </p:cNvSpPr>
          <p:nvPr>
            <p:ph type="dt" sz="half" idx="11"/>
          </p:nvPr>
        </p:nvSpPr>
        <p:spPr/>
        <p:txBody>
          <a:bodyPr/>
          <a:lstStyle/>
          <a:p>
            <a:r>
              <a:rPr lang="en-US"/>
              <a:t>4/17/2017</a:t>
            </a:r>
            <a:endParaRPr lang="en-US" dirty="0"/>
          </a:p>
        </p:txBody>
      </p:sp>
      <p:sp>
        <p:nvSpPr>
          <p:cNvPr id="11" name="Footer Placeholder 10"/>
          <p:cNvSpPr>
            <a:spLocks noGrp="1"/>
          </p:cNvSpPr>
          <p:nvPr>
            <p:ph type="ftr" sz="quarter" idx="12"/>
          </p:nvPr>
        </p:nvSpPr>
        <p:spPr/>
        <p:txBody>
          <a:bodyPr/>
          <a:lstStyle/>
          <a:p>
            <a:endParaRPr lang="en-US"/>
          </a:p>
        </p:txBody>
      </p:sp>
      <p:sp>
        <p:nvSpPr>
          <p:cNvPr id="12" name="Slide Number Placeholder 11"/>
          <p:cNvSpPr>
            <a:spLocks noGrp="1"/>
          </p:cNvSpPr>
          <p:nvPr>
            <p:ph type="sldNum" sz="quarter" idx="13"/>
          </p:nvPr>
        </p:nvSpPr>
        <p:spPr/>
        <p:txBody>
          <a:bodyPr/>
          <a:lstStyle/>
          <a:p>
            <a:fld id="{5B105591-8AB9-466A-9ECD-B0EC48B06FAA}" type="slidenum">
              <a:rPr lang="en-US" smtClean="0"/>
              <a:pPr/>
              <a:t>12</a:t>
            </a:fld>
            <a:endParaRPr lang="en-US" dirty="0"/>
          </a:p>
        </p:txBody>
      </p:sp>
      <p:sp>
        <p:nvSpPr>
          <p:cNvPr id="16387" name="Rectangle 2"/>
          <p:cNvSpPr>
            <a:spLocks noGrp="1" noChangeArrowheads="1"/>
          </p:cNvSpPr>
          <p:nvPr>
            <p:ph type="title"/>
          </p:nvPr>
        </p:nvSpPr>
        <p:spPr/>
        <p:txBody>
          <a:bodyPr/>
          <a:lstStyle/>
          <a:p>
            <a:r>
              <a:rPr lang="en-US"/>
              <a:t>Workers’ Compensation Overview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r>
              <a:rPr lang="en-US" dirty="0"/>
              <a:t>Federal Employees’ Compensation Act (FECA) passed in 1916</a:t>
            </a:r>
          </a:p>
          <a:p>
            <a:r>
              <a:rPr lang="en-US" dirty="0"/>
              <a:t>Administered through the U.S. Department of Labor  (DOL) </a:t>
            </a:r>
          </a:p>
          <a:p>
            <a:r>
              <a:rPr lang="en-US" dirty="0"/>
              <a:t>Office of Workers Compensation Programs (OWCP)</a:t>
            </a:r>
          </a:p>
          <a:p>
            <a:r>
              <a:rPr lang="en-US" dirty="0"/>
              <a:t>Division of Federal Employees’ Compensation (DFEC) </a:t>
            </a:r>
          </a:p>
          <a:p>
            <a:r>
              <a:rPr lang="en-US" dirty="0"/>
              <a:t>Non-adversarial</a:t>
            </a:r>
          </a:p>
          <a:p>
            <a:r>
              <a:rPr lang="en-US" dirty="0"/>
              <a:t>Exclusive Remedy</a:t>
            </a:r>
          </a:p>
          <a:p>
            <a:endParaRPr lang="en-US" dirty="0"/>
          </a:p>
        </p:txBody>
      </p:sp>
      <p:sp>
        <p:nvSpPr>
          <p:cNvPr id="6" name="Title 5"/>
          <p:cNvSpPr>
            <a:spLocks noGrp="1"/>
          </p:cNvSpPr>
          <p:nvPr>
            <p:ph type="title"/>
          </p:nvPr>
        </p:nvSpPr>
        <p:spPr/>
        <p:txBody>
          <a:bodyPr>
            <a:normAutofit/>
          </a:bodyPr>
          <a:lstStyle/>
          <a:p>
            <a:r>
              <a:rPr lang="en-US" dirty="0"/>
              <a:t>Federal Employees’ Compensation Act (FECA)</a:t>
            </a:r>
          </a:p>
        </p:txBody>
      </p:sp>
      <p:sp>
        <p:nvSpPr>
          <p:cNvPr id="16" name="Date Placeholder 15"/>
          <p:cNvSpPr>
            <a:spLocks noGrp="1"/>
          </p:cNvSpPr>
          <p:nvPr>
            <p:ph type="dt" sz="half" idx="10"/>
          </p:nvPr>
        </p:nvSpPr>
        <p:spPr/>
        <p:txBody>
          <a:bodyPr/>
          <a:lstStyle/>
          <a:p>
            <a:r>
              <a:rPr lang="en-US"/>
              <a:t>4/17/2017</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5B105591-8AB9-466A-9ECD-B0EC48B06FAA}" type="slidenum">
              <a:rPr lang="en-US" smtClean="0"/>
              <a:pPr/>
              <a:t>13</a:t>
            </a:fld>
            <a:endParaRPr lang="en-US" dirty="0"/>
          </a:p>
        </p:txBody>
      </p:sp>
    </p:spTree>
    <p:extLst>
      <p:ext uri="{BB962C8B-B14F-4D97-AF65-F5344CB8AC3E}">
        <p14:creationId xmlns:p14="http://schemas.microsoft.com/office/powerpoint/2010/main" val="124234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endParaRPr lang="en-US"/>
          </a:p>
        </p:txBody>
      </p:sp>
      <p:sp>
        <p:nvSpPr>
          <p:cNvPr id="6" name="Title 5"/>
          <p:cNvSpPr>
            <a:spLocks noGrp="1"/>
          </p:cNvSpPr>
          <p:nvPr>
            <p:ph type="title"/>
          </p:nvPr>
        </p:nvSpPr>
        <p:spPr/>
        <p:txBody>
          <a:bodyPr>
            <a:normAutofit fontScale="90000"/>
          </a:bodyPr>
          <a:lstStyle/>
          <a:p>
            <a:r>
              <a:rPr lang="en-US"/>
              <a:t>What Was the Reaction of Labor Unions to Workers’ Compensation Legislation?</a:t>
            </a:r>
            <a:br>
              <a:rPr lang="en-US"/>
            </a:br>
            <a:endParaRPr lang="en-US" dirty="0"/>
          </a:p>
        </p:txBody>
      </p:sp>
      <p:sp>
        <p:nvSpPr>
          <p:cNvPr id="16" name="Date Placeholder 15"/>
          <p:cNvSpPr>
            <a:spLocks noGrp="1"/>
          </p:cNvSpPr>
          <p:nvPr>
            <p:ph type="dt" sz="half" idx="10"/>
          </p:nvPr>
        </p:nvSpPr>
        <p:spPr/>
        <p:txBody>
          <a:bodyPr/>
          <a:lstStyle/>
          <a:p>
            <a:r>
              <a:rPr lang="en-US"/>
              <a:t>4/17/2017</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5B105591-8AB9-466A-9ECD-B0EC48B06FAA}" type="slidenum">
              <a:rPr lang="en-US" smtClean="0"/>
              <a:pPr/>
              <a:t>14</a:t>
            </a:fld>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2971800" cy="215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15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endParaRPr lang="en-US" dirty="0"/>
          </a:p>
        </p:txBody>
      </p:sp>
      <p:sp>
        <p:nvSpPr>
          <p:cNvPr id="17411" name="Rectangle 2"/>
          <p:cNvSpPr>
            <a:spLocks noGrp="1" noChangeArrowheads="1"/>
          </p:cNvSpPr>
          <p:nvPr>
            <p:ph type="title"/>
          </p:nvPr>
        </p:nvSpPr>
        <p:spPr/>
        <p:txBody>
          <a:bodyPr/>
          <a:lstStyle/>
          <a:p>
            <a:r>
              <a:rPr lang="en-US"/>
              <a:t>FECA Benefits and Conditions www.afge.org/healthsafety</a:t>
            </a:r>
            <a:endParaRPr lang="en-US" dirty="0"/>
          </a:p>
        </p:txBody>
      </p:sp>
      <p:sp>
        <p:nvSpPr>
          <p:cNvPr id="20" name="Date Placeholder 19"/>
          <p:cNvSpPr>
            <a:spLocks noGrp="1"/>
          </p:cNvSpPr>
          <p:nvPr>
            <p:ph type="dt" sz="half" idx="10"/>
          </p:nvPr>
        </p:nvSpPr>
        <p:spPr/>
        <p:txBody>
          <a:bodyPr/>
          <a:lstStyle/>
          <a:p>
            <a:r>
              <a:rPr lang="en-US"/>
              <a:t>4/17/2017</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5B105591-8AB9-466A-9ECD-B0EC48B06FAA}" type="slidenum">
              <a:rPr lang="en-US" smtClean="0"/>
              <a:pPr/>
              <a:t>15</a:t>
            </a:fld>
            <a:endParaRPr lang="en-US" dirty="0"/>
          </a:p>
        </p:txBody>
      </p:sp>
      <p:pic>
        <p:nvPicPr>
          <p:cNvPr id="2" name="Picture 1"/>
          <p:cNvPicPr>
            <a:picLocks noChangeAspect="1"/>
          </p:cNvPicPr>
          <p:nvPr/>
        </p:nvPicPr>
        <p:blipFill>
          <a:blip r:embed="rId3"/>
          <a:stretch>
            <a:fillRect/>
          </a:stretch>
        </p:blipFill>
        <p:spPr>
          <a:xfrm>
            <a:off x="2514600" y="1408562"/>
            <a:ext cx="7620000" cy="4436401"/>
          </a:xfrm>
          <a:prstGeom prst="rect">
            <a:avLst/>
          </a:prstGeom>
        </p:spPr>
      </p:pic>
    </p:spTree>
    <p:extLst>
      <p:ext uri="{BB962C8B-B14F-4D97-AF65-F5344CB8AC3E}">
        <p14:creationId xmlns:p14="http://schemas.microsoft.com/office/powerpoint/2010/main" val="32249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255" name="Group 183"/>
          <p:cNvGraphicFramePr>
            <a:graphicFrameLocks noGrp="1"/>
          </p:cNvGraphicFramePr>
          <p:nvPr>
            <p:ph idx="1"/>
            <p:extLst>
              <p:ext uri="{D42A27DB-BD31-4B8C-83A1-F6EECF244321}">
                <p14:modId xmlns:p14="http://schemas.microsoft.com/office/powerpoint/2010/main" val="1238712038"/>
              </p:ext>
            </p:extLst>
          </p:nvPr>
        </p:nvGraphicFramePr>
        <p:xfrm>
          <a:off x="1055686" y="1428750"/>
          <a:ext cx="10298114" cy="4495800"/>
        </p:xfrm>
        <a:graphic>
          <a:graphicData uri="http://schemas.openxmlformats.org/drawingml/2006/table">
            <a:tbl>
              <a:tblPr/>
              <a:tblGrid>
                <a:gridCol w="3051293">
                  <a:extLst>
                    <a:ext uri="{9D8B030D-6E8A-4147-A177-3AD203B41FA5}">
                      <a16:colId xmlns:a16="http://schemas.microsoft.com/office/drawing/2014/main" val="20000"/>
                    </a:ext>
                  </a:extLst>
                </a:gridCol>
                <a:gridCol w="1779921">
                  <a:extLst>
                    <a:ext uri="{9D8B030D-6E8A-4147-A177-3AD203B41FA5}">
                      <a16:colId xmlns:a16="http://schemas.microsoft.com/office/drawing/2014/main" val="20001"/>
                    </a:ext>
                  </a:extLst>
                </a:gridCol>
                <a:gridCol w="3941253">
                  <a:extLst>
                    <a:ext uri="{9D8B030D-6E8A-4147-A177-3AD203B41FA5}">
                      <a16:colId xmlns:a16="http://schemas.microsoft.com/office/drawing/2014/main" val="20002"/>
                    </a:ext>
                  </a:extLst>
                </a:gridCol>
                <a:gridCol w="1525647">
                  <a:extLst>
                    <a:ext uri="{9D8B030D-6E8A-4147-A177-3AD203B41FA5}">
                      <a16:colId xmlns:a16="http://schemas.microsoft.com/office/drawing/2014/main" val="20003"/>
                    </a:ext>
                  </a:extLst>
                </a:gridCol>
              </a:tblGrid>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1" i="0" u="none" strike="noStrike" cap="none" normalizeH="0" baseline="0" dirty="0">
                          <a:ln>
                            <a:noFill/>
                          </a:ln>
                          <a:solidFill>
                            <a:schemeClr val="tx1"/>
                          </a:solidFill>
                          <a:effectLst/>
                          <a:latin typeface="Arial" panose="020B0604020202020204" pitchFamily="34" charset="0"/>
                        </a:rPr>
                        <a:t>Member</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1" i="0" u="none" strike="noStrike" cap="none" normalizeH="0" baseline="0">
                          <a:ln>
                            <a:noFill/>
                          </a:ln>
                          <a:solidFill>
                            <a:schemeClr val="tx1"/>
                          </a:solidFill>
                          <a:effectLst/>
                          <a:latin typeface="Arial" panose="020B0604020202020204" pitchFamily="34" charset="0"/>
                        </a:rPr>
                        <a:t>Weeks</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1" i="0" u="none" strike="noStrike" cap="none" normalizeH="0" baseline="0">
                          <a:ln>
                            <a:noFill/>
                          </a:ln>
                          <a:solidFill>
                            <a:schemeClr val="tx1"/>
                          </a:solidFill>
                          <a:effectLst/>
                          <a:latin typeface="Arial" panose="020B0604020202020204" pitchFamily="34" charset="0"/>
                        </a:rPr>
                        <a:t>Member</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1" i="0" u="none" strike="noStrike" cap="none" normalizeH="0" baseline="0">
                          <a:ln>
                            <a:noFill/>
                          </a:ln>
                          <a:solidFill>
                            <a:schemeClr val="tx1"/>
                          </a:solidFill>
                          <a:effectLst/>
                          <a:latin typeface="Arial" panose="020B0604020202020204" pitchFamily="34" charset="0"/>
                        </a:rPr>
                        <a:t>Weeks</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Arm</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312</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Loss of Hearing (one)</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52</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06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Leg</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288</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Loss of Hearing (both)</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200</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Hand</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244</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Breast</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42</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Foot</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205</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Kidney</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156</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Eye</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160</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Larynx</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160</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Thumb</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75</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Lung</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156</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First Finger</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46</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Penis</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205</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Great Toe</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38</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Testicle</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52</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Second Finger</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30</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Tongue</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160</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Third Finger</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25</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Ovary/Fallopian Tube</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52</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Toe</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16</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Uterus/Cervix</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205</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164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Fourth Finger</a:t>
                      </a:r>
                    </a:p>
                  </a:txBody>
                  <a:tcPr marL="89984" marR="89984"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15</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a:ln>
                            <a:noFill/>
                          </a:ln>
                          <a:solidFill>
                            <a:schemeClr val="tx1"/>
                          </a:solidFill>
                          <a:effectLst/>
                          <a:latin typeface="Arial" panose="020B0604020202020204" pitchFamily="34" charset="0"/>
                        </a:rPr>
                        <a:t>Vulva/Vagina</a:t>
                      </a:r>
                    </a:p>
                  </a:txBody>
                  <a:tcPr marL="89984" marR="89984"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en-US" sz="1100" b="0" i="0" u="none" strike="noStrike" cap="none" normalizeH="0" baseline="0" dirty="0">
                          <a:ln>
                            <a:noFill/>
                          </a:ln>
                          <a:solidFill>
                            <a:schemeClr val="tx1"/>
                          </a:solidFill>
                          <a:effectLst/>
                          <a:latin typeface="Arial" panose="020B0604020202020204" pitchFamily="34" charset="0"/>
                        </a:rPr>
                        <a:t>205</a:t>
                      </a:r>
                    </a:p>
                  </a:txBody>
                  <a:tcPr marL="89984" marR="89984"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31074" name="AutoShape 2"/>
          <p:cNvSpPr>
            <a:spLocks noGrp="1" noChangeArrowheads="1"/>
          </p:cNvSpPr>
          <p:nvPr>
            <p:ph type="title"/>
          </p:nvPr>
        </p:nvSpPr>
        <p:spPr/>
        <p:txBody>
          <a:bodyPr/>
          <a:lstStyle/>
          <a:p>
            <a:r>
              <a:rPr lang="en-US" altLang="en-US"/>
              <a:t>Schedule Award</a:t>
            </a:r>
            <a:endParaRPr lang="en-US" altLang="en-US" dirty="0"/>
          </a:p>
        </p:txBody>
      </p:sp>
      <p:sp>
        <p:nvSpPr>
          <p:cNvPr id="18" name="Date Placeholder 17"/>
          <p:cNvSpPr>
            <a:spLocks noGrp="1"/>
          </p:cNvSpPr>
          <p:nvPr>
            <p:ph type="dt" sz="half" idx="10"/>
          </p:nvPr>
        </p:nvSpPr>
        <p:spPr/>
        <p:txBody>
          <a:bodyPr/>
          <a:lstStyle/>
          <a:p>
            <a:r>
              <a:rPr lang="en-US"/>
              <a:t>4/17/2017</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0" name="Slide Number Placeholder 19"/>
          <p:cNvSpPr>
            <a:spLocks noGrp="1"/>
          </p:cNvSpPr>
          <p:nvPr>
            <p:ph type="sldNum" sz="quarter" idx="12"/>
          </p:nvPr>
        </p:nvSpPr>
        <p:spPr/>
        <p:txBody>
          <a:bodyPr/>
          <a:lstStyle/>
          <a:p>
            <a:fld id="{5B105591-8AB9-466A-9ECD-B0EC48B06FAA}" type="slidenum">
              <a:rPr lang="en-US" smtClean="0"/>
              <a:pPr/>
              <a:t>16</a:t>
            </a:fld>
            <a:endParaRPr lang="en-US" dirty="0"/>
          </a:p>
        </p:txBody>
      </p:sp>
    </p:spTree>
    <p:extLst>
      <p:ext uri="{BB962C8B-B14F-4D97-AF65-F5344CB8AC3E}">
        <p14:creationId xmlns:p14="http://schemas.microsoft.com/office/powerpoint/2010/main" val="165678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772400" y="1654864"/>
            <a:ext cx="2209800" cy="2649175"/>
          </a:xfrm>
        </p:spPr>
      </p:pic>
      <p:sp>
        <p:nvSpPr>
          <p:cNvPr id="22532" name="Rectangle 3"/>
          <p:cNvSpPr>
            <a:spLocks noGrp="1" noChangeArrowheads="1"/>
          </p:cNvSpPr>
          <p:nvPr>
            <p:ph idx="1"/>
          </p:nvPr>
        </p:nvSpPr>
        <p:spPr/>
        <p:txBody>
          <a:bodyPr/>
          <a:lstStyle/>
          <a:p>
            <a:r>
              <a:rPr lang="en-US" dirty="0"/>
              <a:t>Link between work-related exposure and medical condition being claimed</a:t>
            </a:r>
          </a:p>
          <a:p>
            <a:r>
              <a:rPr lang="en-US" dirty="0"/>
              <a:t>Four Types</a:t>
            </a:r>
          </a:p>
          <a:p>
            <a:pPr lvl="1"/>
            <a:r>
              <a:rPr lang="en-US" dirty="0"/>
              <a:t>Direct Causation</a:t>
            </a:r>
          </a:p>
          <a:p>
            <a:pPr lvl="1"/>
            <a:r>
              <a:rPr lang="en-US" dirty="0"/>
              <a:t>Aggravation</a:t>
            </a:r>
          </a:p>
          <a:p>
            <a:pPr lvl="1"/>
            <a:r>
              <a:rPr lang="en-US" dirty="0"/>
              <a:t>Acceleration</a:t>
            </a:r>
          </a:p>
          <a:p>
            <a:pPr lvl="1"/>
            <a:r>
              <a:rPr lang="en-US" dirty="0"/>
              <a:t>Precipitation</a:t>
            </a:r>
          </a:p>
        </p:txBody>
      </p:sp>
      <p:sp>
        <p:nvSpPr>
          <p:cNvPr id="22536" name="Date Placeholder 22535"/>
          <p:cNvSpPr>
            <a:spLocks noGrp="1"/>
          </p:cNvSpPr>
          <p:nvPr>
            <p:ph type="dt" sz="half" idx="11"/>
          </p:nvPr>
        </p:nvSpPr>
        <p:spPr/>
        <p:txBody>
          <a:bodyPr/>
          <a:lstStyle/>
          <a:p>
            <a:r>
              <a:rPr lang="en-US"/>
              <a:t>4/17/2017</a:t>
            </a:r>
            <a:endParaRPr lang="en-US" dirty="0"/>
          </a:p>
        </p:txBody>
      </p:sp>
      <p:sp>
        <p:nvSpPr>
          <p:cNvPr id="22537" name="Footer Placeholder 22536"/>
          <p:cNvSpPr>
            <a:spLocks noGrp="1"/>
          </p:cNvSpPr>
          <p:nvPr>
            <p:ph type="ftr" sz="quarter" idx="12"/>
          </p:nvPr>
        </p:nvSpPr>
        <p:spPr/>
        <p:txBody>
          <a:bodyPr/>
          <a:lstStyle/>
          <a:p>
            <a:endParaRPr lang="en-US" dirty="0"/>
          </a:p>
        </p:txBody>
      </p:sp>
      <p:sp>
        <p:nvSpPr>
          <p:cNvPr id="22538" name="Slide Number Placeholder 22537"/>
          <p:cNvSpPr>
            <a:spLocks noGrp="1"/>
          </p:cNvSpPr>
          <p:nvPr>
            <p:ph type="sldNum" sz="quarter" idx="13"/>
          </p:nvPr>
        </p:nvSpPr>
        <p:spPr/>
        <p:txBody>
          <a:bodyPr/>
          <a:lstStyle/>
          <a:p>
            <a:fld id="{5B105591-8AB9-466A-9ECD-B0EC48B06FAA}" type="slidenum">
              <a:rPr lang="en-US" smtClean="0"/>
              <a:pPr/>
              <a:t>17</a:t>
            </a:fld>
            <a:endParaRPr lang="en-US" dirty="0"/>
          </a:p>
        </p:txBody>
      </p:sp>
      <p:sp>
        <p:nvSpPr>
          <p:cNvPr id="22531" name="Rectangle 2"/>
          <p:cNvSpPr>
            <a:spLocks noGrp="1" noChangeArrowheads="1"/>
          </p:cNvSpPr>
          <p:nvPr>
            <p:ph type="title"/>
          </p:nvPr>
        </p:nvSpPr>
        <p:spPr/>
        <p:txBody>
          <a:bodyPr/>
          <a:lstStyle/>
          <a:p>
            <a:r>
              <a:rPr lang="en-US"/>
              <a:t>Causal Relationship</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p:txBody>
          <a:bodyPr/>
          <a:lstStyle/>
          <a:p>
            <a:endParaRPr lang="en-US" dirty="0"/>
          </a:p>
        </p:txBody>
      </p:sp>
      <p:sp>
        <p:nvSpPr>
          <p:cNvPr id="6" name="Title 5"/>
          <p:cNvSpPr>
            <a:spLocks noGrp="1"/>
          </p:cNvSpPr>
          <p:nvPr>
            <p:ph type="title"/>
          </p:nvPr>
        </p:nvSpPr>
        <p:spPr/>
        <p:txBody>
          <a:bodyPr/>
          <a:lstStyle/>
          <a:p>
            <a:r>
              <a:rPr lang="en-US"/>
              <a:t>How Would OWCP Handle A Service-Related Medical Condition?</a:t>
            </a:r>
            <a:endParaRPr lang="en-US" dirty="0"/>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5B105591-8AB9-466A-9ECD-B0EC48B06FAA}" type="slidenum">
              <a:rPr lang="en-US" smtClean="0"/>
              <a:pPr/>
              <a:t>18</a:t>
            </a:fld>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bwMode="auto">
          <a:xfrm>
            <a:off x="3990330" y="2597430"/>
            <a:ext cx="4620270" cy="2286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39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A Marine Corps veteran with a 10% disability in his left shoulder is hired by the Department of Veterans Affairs. After three years on the job as a nurse, he reinjures his shoulder while working. His physician states that as result of the injury, he now has a 25% disability. </a:t>
            </a:r>
          </a:p>
          <a:p>
            <a:endParaRPr lang="en-US" dirty="0"/>
          </a:p>
          <a:p>
            <a:r>
              <a:rPr lang="en-US" dirty="0"/>
              <a:t>What percentage of the disability will the Office of Workers’ Compensation cover?</a:t>
            </a:r>
          </a:p>
        </p:txBody>
      </p:sp>
      <p:sp>
        <p:nvSpPr>
          <p:cNvPr id="6" name="Title 5"/>
          <p:cNvSpPr>
            <a:spLocks noGrp="1"/>
          </p:cNvSpPr>
          <p:nvPr>
            <p:ph type="title"/>
          </p:nvPr>
        </p:nvSpPr>
        <p:spPr/>
        <p:txBody>
          <a:bodyPr/>
          <a:lstStyle/>
          <a:p>
            <a:r>
              <a:rPr lang="en-US"/>
              <a:t>How Would OWCP Handle A Service-Related Medical Condition?</a:t>
            </a:r>
            <a:endParaRPr lang="en-US" dirty="0"/>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5B105591-8AB9-466A-9ECD-B0EC48B06FAA}" type="slidenum">
              <a:rPr lang="en-US" smtClean="0"/>
              <a:pPr/>
              <a:t>19</a:t>
            </a:fld>
            <a:endParaRPr lang="en-US" dirty="0"/>
          </a:p>
        </p:txBody>
      </p:sp>
    </p:spTree>
    <p:extLst>
      <p:ext uri="{BB962C8B-B14F-4D97-AF65-F5344CB8AC3E}">
        <p14:creationId xmlns:p14="http://schemas.microsoft.com/office/powerpoint/2010/main" val="113037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p:cNvPicPr>
            <a:picLocks noGrp="1" noChangeAspect="1"/>
          </p:cNvPicPr>
          <p:nvPr>
            <p:ph type="pic" sz="quarter" idx="10"/>
          </p:nvPr>
        </p:nvPicPr>
        <p:blipFill rotWithShape="1">
          <a:blip r:embed="rId3"/>
          <a:stretch/>
        </p:blipFill>
        <p:spPr>
          <a:xfrm>
            <a:off x="7065156" y="914400"/>
            <a:ext cx="2917044" cy="4945358"/>
          </a:xfrm>
        </p:spPr>
      </p:pic>
      <p:sp>
        <p:nvSpPr>
          <p:cNvPr id="23" name="Content Placeholder 22"/>
          <p:cNvSpPr>
            <a:spLocks noGrp="1"/>
          </p:cNvSpPr>
          <p:nvPr>
            <p:ph idx="1"/>
          </p:nvPr>
        </p:nvSpPr>
        <p:spPr/>
        <p:txBody>
          <a:bodyPr>
            <a:normAutofit lnSpcReduction="10000"/>
          </a:bodyPr>
          <a:lstStyle/>
          <a:p>
            <a:r>
              <a:rPr lang="en-US" dirty="0"/>
              <a:t>Side Menu Icons</a:t>
            </a:r>
          </a:p>
          <a:p>
            <a:pPr lvl="1"/>
            <a:r>
              <a:rPr lang="en-US" dirty="0"/>
              <a:t>Hide/Unhide</a:t>
            </a:r>
          </a:p>
          <a:p>
            <a:pPr lvl="1"/>
            <a:r>
              <a:rPr lang="en-US" dirty="0"/>
              <a:t>Microphone Mute</a:t>
            </a:r>
          </a:p>
          <a:p>
            <a:pPr lvl="1"/>
            <a:r>
              <a:rPr lang="en-US" dirty="0"/>
              <a:t>Drawing Pen/Highlighter</a:t>
            </a:r>
          </a:p>
          <a:p>
            <a:pPr lvl="1"/>
            <a:r>
              <a:rPr lang="en-US" dirty="0"/>
              <a:t>Raise Your Hand</a:t>
            </a:r>
          </a:p>
          <a:p>
            <a:r>
              <a:rPr lang="en-US" dirty="0"/>
              <a:t>Main Menu Sections</a:t>
            </a:r>
          </a:p>
          <a:p>
            <a:pPr lvl="1"/>
            <a:r>
              <a:rPr lang="en-US" dirty="0"/>
              <a:t>Audio</a:t>
            </a:r>
          </a:p>
          <a:p>
            <a:pPr lvl="1"/>
            <a:r>
              <a:rPr lang="en-US" dirty="0"/>
              <a:t>Attendees</a:t>
            </a:r>
          </a:p>
          <a:p>
            <a:pPr lvl="1"/>
            <a:r>
              <a:rPr lang="en-US" dirty="0"/>
              <a:t>Materials</a:t>
            </a:r>
          </a:p>
          <a:p>
            <a:pPr lvl="1"/>
            <a:r>
              <a:rPr lang="en-US" dirty="0"/>
              <a:t>Chat</a:t>
            </a:r>
          </a:p>
        </p:txBody>
      </p:sp>
      <p:sp>
        <p:nvSpPr>
          <p:cNvPr id="82" name="Date Placeholder 81"/>
          <p:cNvSpPr>
            <a:spLocks noGrp="1"/>
          </p:cNvSpPr>
          <p:nvPr>
            <p:ph type="dt" sz="half" idx="11"/>
          </p:nvPr>
        </p:nvSpPr>
        <p:spPr/>
        <p:txBody>
          <a:bodyPr/>
          <a:lstStyle/>
          <a:p>
            <a:r>
              <a:rPr lang="en-US"/>
              <a:t>4/17/2017</a:t>
            </a:r>
            <a:endParaRPr lang="en-US" dirty="0"/>
          </a:p>
        </p:txBody>
      </p:sp>
      <p:sp>
        <p:nvSpPr>
          <p:cNvPr id="83" name="Footer Placeholder 82"/>
          <p:cNvSpPr>
            <a:spLocks noGrp="1"/>
          </p:cNvSpPr>
          <p:nvPr>
            <p:ph type="ftr" sz="quarter" idx="12"/>
          </p:nvPr>
        </p:nvSpPr>
        <p:spPr/>
        <p:txBody>
          <a:bodyPr/>
          <a:lstStyle/>
          <a:p>
            <a:endParaRPr lang="en-US" dirty="0"/>
          </a:p>
        </p:txBody>
      </p:sp>
      <p:sp>
        <p:nvSpPr>
          <p:cNvPr id="84" name="Slide Number Placeholder 83"/>
          <p:cNvSpPr>
            <a:spLocks noGrp="1"/>
          </p:cNvSpPr>
          <p:nvPr>
            <p:ph type="sldNum" sz="quarter" idx="13"/>
          </p:nvPr>
        </p:nvSpPr>
        <p:spPr/>
        <p:txBody>
          <a:bodyPr/>
          <a:lstStyle/>
          <a:p>
            <a:fld id="{5B105591-8AB9-466A-9ECD-B0EC48B06FAA}" type="slidenum">
              <a:rPr lang="en-US" smtClean="0"/>
              <a:pPr/>
              <a:t>2</a:t>
            </a:fld>
            <a:endParaRPr lang="en-US" dirty="0"/>
          </a:p>
        </p:txBody>
      </p:sp>
      <p:sp>
        <p:nvSpPr>
          <p:cNvPr id="15" name="Title 14"/>
          <p:cNvSpPr>
            <a:spLocks noGrp="1"/>
          </p:cNvSpPr>
          <p:nvPr>
            <p:ph type="title"/>
          </p:nvPr>
        </p:nvSpPr>
        <p:spPr/>
        <p:txBody>
          <a:bodyPr/>
          <a:lstStyle/>
          <a:p>
            <a:r>
              <a:rPr lang="en-US" dirty="0"/>
              <a:t>Virtual Control Panel</a:t>
            </a:r>
          </a:p>
        </p:txBody>
      </p:sp>
      <p:cxnSp>
        <p:nvCxnSpPr>
          <p:cNvPr id="37" name="Straight Arrow Connector 36"/>
          <p:cNvCxnSpPr/>
          <p:nvPr/>
        </p:nvCxnSpPr>
        <p:spPr>
          <a:xfrm>
            <a:off x="4953000" y="3732137"/>
            <a:ext cx="2667000" cy="166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953000" y="1903337"/>
            <a:ext cx="2035956" cy="166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29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4"/>
          <p:cNvGraphicFramePr>
            <a:graphicFrameLocks noGrp="1" noChangeAspect="1"/>
          </p:cNvGraphicFramePr>
          <p:nvPr>
            <p:ph type="pic" sz="quarter" idx="10"/>
            <p:extLst>
              <p:ext uri="{D42A27DB-BD31-4B8C-83A1-F6EECF244321}">
                <p14:modId xmlns:p14="http://schemas.microsoft.com/office/powerpoint/2010/main" val="3280490574"/>
              </p:ext>
            </p:extLst>
          </p:nvPr>
        </p:nvGraphicFramePr>
        <p:xfrm>
          <a:off x="6858000" y="1447800"/>
          <a:ext cx="3505200" cy="2758259"/>
        </p:xfrm>
        <a:graphic>
          <a:graphicData uri="http://schemas.openxmlformats.org/presentationml/2006/ole">
            <mc:AlternateContent xmlns:mc="http://schemas.openxmlformats.org/markup-compatibility/2006">
              <mc:Choice xmlns:v="urn:schemas-microsoft-com:vml" Requires="v">
                <p:oleObj spid="_x0000_s24993" name="Clip" r:id="rId4" imgW="4000500" imgH="3148013" progId="MS_ClipArt_Gallery.2">
                  <p:embed/>
                </p:oleObj>
              </mc:Choice>
              <mc:Fallback>
                <p:oleObj name="Clip" r:id="rId4" imgW="4000500" imgH="3148013" progId="MS_ClipArt_Gallery.2">
                  <p:embed/>
                  <p:pic>
                    <p:nvPicPr>
                      <p:cNvPr id="2458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47800"/>
                        <a:ext cx="3505200" cy="275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580" name="Rectangle 3"/>
          <p:cNvSpPr>
            <a:spLocks noGrp="1" noChangeArrowheads="1"/>
          </p:cNvSpPr>
          <p:nvPr>
            <p:ph idx="1"/>
          </p:nvPr>
        </p:nvSpPr>
        <p:spPr/>
        <p:txBody>
          <a:bodyPr/>
          <a:lstStyle/>
          <a:p>
            <a:r>
              <a:rPr lang="en-US"/>
              <a:t>Willful Misconduct</a:t>
            </a:r>
          </a:p>
          <a:p>
            <a:r>
              <a:rPr lang="en-US"/>
              <a:t>Drug or Alcohol Intoxication</a:t>
            </a:r>
          </a:p>
          <a:p>
            <a:r>
              <a:rPr lang="en-US"/>
              <a:t>Intent to Injure Self or Others</a:t>
            </a:r>
            <a:endParaRPr lang="en-US" dirty="0"/>
          </a:p>
        </p:txBody>
      </p:sp>
      <p:sp>
        <p:nvSpPr>
          <p:cNvPr id="24590" name="Date Placeholder 24589"/>
          <p:cNvSpPr>
            <a:spLocks noGrp="1"/>
          </p:cNvSpPr>
          <p:nvPr>
            <p:ph type="dt" sz="half" idx="11"/>
          </p:nvPr>
        </p:nvSpPr>
        <p:spPr/>
        <p:txBody>
          <a:bodyPr/>
          <a:lstStyle/>
          <a:p>
            <a:r>
              <a:rPr lang="en-US"/>
              <a:t>4/17/2017</a:t>
            </a:r>
            <a:endParaRPr lang="en-US" dirty="0"/>
          </a:p>
        </p:txBody>
      </p:sp>
      <p:sp>
        <p:nvSpPr>
          <p:cNvPr id="24591" name="Footer Placeholder 24590"/>
          <p:cNvSpPr>
            <a:spLocks noGrp="1"/>
          </p:cNvSpPr>
          <p:nvPr>
            <p:ph type="ftr" sz="quarter" idx="12"/>
          </p:nvPr>
        </p:nvSpPr>
        <p:spPr/>
        <p:txBody>
          <a:bodyPr/>
          <a:lstStyle/>
          <a:p>
            <a:endParaRPr lang="en-US" dirty="0"/>
          </a:p>
        </p:txBody>
      </p:sp>
      <p:sp>
        <p:nvSpPr>
          <p:cNvPr id="24592" name="Slide Number Placeholder 24591"/>
          <p:cNvSpPr>
            <a:spLocks noGrp="1"/>
          </p:cNvSpPr>
          <p:nvPr>
            <p:ph type="sldNum" sz="quarter" idx="13"/>
          </p:nvPr>
        </p:nvSpPr>
        <p:spPr/>
        <p:txBody>
          <a:bodyPr/>
          <a:lstStyle/>
          <a:p>
            <a:fld id="{5B105591-8AB9-466A-9ECD-B0EC48B06FAA}" type="slidenum">
              <a:rPr lang="en-US" smtClean="0"/>
              <a:pPr/>
              <a:t>20</a:t>
            </a:fld>
            <a:endParaRPr lang="en-US" dirty="0"/>
          </a:p>
        </p:txBody>
      </p:sp>
      <p:sp>
        <p:nvSpPr>
          <p:cNvPr id="24579" name="Rectangle 2"/>
          <p:cNvSpPr>
            <a:spLocks noGrp="1" noChangeArrowheads="1"/>
          </p:cNvSpPr>
          <p:nvPr>
            <p:ph type="title"/>
          </p:nvPr>
        </p:nvSpPr>
        <p:spPr/>
        <p:txBody>
          <a:bodyPr/>
          <a:lstStyle/>
          <a:p>
            <a:r>
              <a:rPr lang="en-US"/>
              <a:t>Statutory Exclusions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Scenario 1:  A Veterans Administration nurse is moving a patient and injures her back. She immediately notifies her supervisor. She has no witnesses who saw the injury occur on working hours.</a:t>
            </a:r>
            <a:endParaRPr lang="en-US" dirty="0"/>
          </a:p>
        </p:txBody>
      </p:sp>
      <p:sp>
        <p:nvSpPr>
          <p:cNvPr id="25602" name="Title 1"/>
          <p:cNvSpPr>
            <a:spLocks noGrp="1"/>
          </p:cNvSpPr>
          <p:nvPr>
            <p:ph type="title"/>
          </p:nvPr>
        </p:nvSpPr>
        <p:spPr/>
        <p:txBody>
          <a:bodyPr/>
          <a:lstStyle/>
          <a:p>
            <a:r>
              <a:rPr lang="en-US"/>
              <a:t>Covered or Not Covered?</a:t>
            </a:r>
            <a:endParaRPr lang="en-US" dirty="0"/>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5B105591-8AB9-466A-9ECD-B0EC48B06FAA}"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Scenario 2:  A Social Security retiree files a claim for workers compensation for an injury that he incurred five years before when working in a warehouse while on duty.</a:t>
            </a:r>
            <a:endParaRPr lang="en-US" dirty="0"/>
          </a:p>
        </p:txBody>
      </p:sp>
      <p:sp>
        <p:nvSpPr>
          <p:cNvPr id="25602" name="Title 1"/>
          <p:cNvSpPr>
            <a:spLocks noGrp="1"/>
          </p:cNvSpPr>
          <p:nvPr>
            <p:ph type="title"/>
          </p:nvPr>
        </p:nvSpPr>
        <p:spPr/>
        <p:txBody>
          <a:bodyPr/>
          <a:lstStyle/>
          <a:p>
            <a:r>
              <a:rPr lang="en-US"/>
              <a:t>Covered or Not Covered?</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B105591-8AB9-466A-9ECD-B0EC48B06FAA}" type="slidenum">
              <a:rPr lang="en-US" smtClean="0"/>
              <a:pPr/>
              <a:t>22</a:t>
            </a:fld>
            <a:endParaRPr lang="en-US" dirty="0"/>
          </a:p>
        </p:txBody>
      </p:sp>
    </p:spTree>
    <p:extLst>
      <p:ext uri="{BB962C8B-B14F-4D97-AF65-F5344CB8AC3E}">
        <p14:creationId xmlns:p14="http://schemas.microsoft.com/office/powerpoint/2010/main" val="150328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Scenario 3:  A Coast Guard employee complains of a sprained ankle received when he slipped on a section of ice on the sidewalk outside the office. </a:t>
            </a:r>
            <a:endParaRPr lang="en-US" dirty="0"/>
          </a:p>
        </p:txBody>
      </p:sp>
      <p:sp>
        <p:nvSpPr>
          <p:cNvPr id="25602" name="Title 1"/>
          <p:cNvSpPr>
            <a:spLocks noGrp="1"/>
          </p:cNvSpPr>
          <p:nvPr>
            <p:ph type="title"/>
          </p:nvPr>
        </p:nvSpPr>
        <p:spPr/>
        <p:txBody>
          <a:bodyPr/>
          <a:lstStyle/>
          <a:p>
            <a:r>
              <a:rPr lang="en-US"/>
              <a:t>Covered or Not Covered?</a:t>
            </a:r>
            <a:endParaRPr lang="en-US" dirty="0"/>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5B105591-8AB9-466A-9ECD-B0EC48B06FAA}" type="slidenum">
              <a:rPr lang="en-US" smtClean="0"/>
              <a:pPr/>
              <a:t>23</a:t>
            </a:fld>
            <a:endParaRPr lang="en-US" dirty="0"/>
          </a:p>
        </p:txBody>
      </p:sp>
    </p:spTree>
    <p:extLst>
      <p:ext uri="{BB962C8B-B14F-4D97-AF65-F5344CB8AC3E}">
        <p14:creationId xmlns:p14="http://schemas.microsoft.com/office/powerpoint/2010/main" val="83896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Scenario 4: A retired DOD civilian employee is diagnosed with asbestosis. It appeared that he contracted the disease when working on asbestos insulation at a military base.</a:t>
            </a:r>
            <a:endParaRPr lang="en-US" dirty="0"/>
          </a:p>
        </p:txBody>
      </p:sp>
      <p:sp>
        <p:nvSpPr>
          <p:cNvPr id="25602" name="Title 1"/>
          <p:cNvSpPr>
            <a:spLocks noGrp="1"/>
          </p:cNvSpPr>
          <p:nvPr>
            <p:ph type="title"/>
          </p:nvPr>
        </p:nvSpPr>
        <p:spPr/>
        <p:txBody>
          <a:bodyPr/>
          <a:lstStyle/>
          <a:p>
            <a:r>
              <a:rPr lang="en-US"/>
              <a:t>Covered or Not Covered?</a:t>
            </a:r>
            <a:endParaRPr lang="en-US" dirty="0"/>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B105591-8AB9-466A-9ECD-B0EC48B06FAA}" type="slidenum">
              <a:rPr lang="en-US" smtClean="0"/>
              <a:pPr/>
              <a:t>24</a:t>
            </a:fld>
            <a:endParaRPr lang="en-US" dirty="0"/>
          </a:p>
        </p:txBody>
      </p:sp>
    </p:spTree>
    <p:extLst>
      <p:ext uri="{BB962C8B-B14F-4D97-AF65-F5344CB8AC3E}">
        <p14:creationId xmlns:p14="http://schemas.microsoft.com/office/powerpoint/2010/main" val="32049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a:t>Types of Claims and OWCP Forms</a:t>
            </a:r>
            <a:endParaRPr lang="en-US" dirty="0"/>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B105591-8AB9-466A-9ECD-B0EC48B06FAA}" type="slidenum">
              <a:rPr lang="en-US" smtClean="0"/>
              <a:pPr/>
              <a:t>25</a:t>
            </a:fld>
            <a:endParaRPr lang="en-US" dirty="0"/>
          </a:p>
        </p:txBody>
      </p:sp>
      <p:pic>
        <p:nvPicPr>
          <p:cNvPr id="25614"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3025177" y="2259691"/>
            <a:ext cx="592455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t2.gstatic.com/images?q=tbn:ANd9GcTmmHTel3yDPdg2Z9pQ8eohsB11HjE2LrzSK7j-qZME2nZEEqqHXA"/>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153400" y="1654864"/>
            <a:ext cx="1600200" cy="1990725"/>
          </a:xfrm>
        </p:spPr>
      </p:pic>
      <p:sp>
        <p:nvSpPr>
          <p:cNvPr id="27651" name="Content Placeholder 2"/>
          <p:cNvSpPr>
            <a:spLocks noGrp="1"/>
          </p:cNvSpPr>
          <p:nvPr>
            <p:ph idx="1"/>
          </p:nvPr>
        </p:nvSpPr>
        <p:spPr/>
        <p:txBody>
          <a:bodyPr/>
          <a:lstStyle/>
          <a:p>
            <a:r>
              <a:rPr lang="en-US"/>
              <a:t>Traumatic Injury</a:t>
            </a:r>
          </a:p>
          <a:p>
            <a:r>
              <a:rPr lang="en-US"/>
              <a:t>Occupational Disease</a:t>
            </a:r>
          </a:p>
          <a:p>
            <a:r>
              <a:rPr lang="en-US"/>
              <a:t>Recurrence</a:t>
            </a:r>
          </a:p>
          <a:p>
            <a:r>
              <a:rPr lang="en-US"/>
              <a:t>Compensation and Medical Forms</a:t>
            </a:r>
          </a:p>
          <a:p>
            <a:endParaRPr lang="en-US"/>
          </a:p>
          <a:p>
            <a:endParaRPr lang="en-US"/>
          </a:p>
          <a:p>
            <a:endParaRPr lang="en-US"/>
          </a:p>
          <a:p>
            <a:endParaRPr lang="en-US" dirty="0"/>
          </a:p>
        </p:txBody>
      </p:sp>
      <p:sp>
        <p:nvSpPr>
          <p:cNvPr id="22" name="Date Placeholder 21"/>
          <p:cNvSpPr>
            <a:spLocks noGrp="1"/>
          </p:cNvSpPr>
          <p:nvPr>
            <p:ph type="dt" sz="half" idx="11"/>
          </p:nvPr>
        </p:nvSpPr>
        <p:spPr/>
        <p:txBody>
          <a:bodyPr/>
          <a:lstStyle/>
          <a:p>
            <a:r>
              <a:rPr lang="en-US"/>
              <a:t>4/17/2017</a:t>
            </a:r>
            <a:endParaRPr lang="en-US" dirty="0"/>
          </a:p>
        </p:txBody>
      </p:sp>
      <p:sp>
        <p:nvSpPr>
          <p:cNvPr id="23" name="Footer Placeholder 22"/>
          <p:cNvSpPr>
            <a:spLocks noGrp="1"/>
          </p:cNvSpPr>
          <p:nvPr>
            <p:ph type="ftr" sz="quarter" idx="12"/>
          </p:nvPr>
        </p:nvSpPr>
        <p:spPr/>
        <p:txBody>
          <a:bodyPr/>
          <a:lstStyle/>
          <a:p>
            <a:endParaRPr lang="en-US" dirty="0"/>
          </a:p>
        </p:txBody>
      </p:sp>
      <p:sp>
        <p:nvSpPr>
          <p:cNvPr id="24" name="Slide Number Placeholder 23"/>
          <p:cNvSpPr>
            <a:spLocks noGrp="1"/>
          </p:cNvSpPr>
          <p:nvPr>
            <p:ph type="sldNum" sz="quarter" idx="13"/>
          </p:nvPr>
        </p:nvSpPr>
        <p:spPr/>
        <p:txBody>
          <a:bodyPr/>
          <a:lstStyle/>
          <a:p>
            <a:fld id="{5B105591-8AB9-466A-9ECD-B0EC48B06FAA}" type="slidenum">
              <a:rPr lang="en-US" smtClean="0"/>
              <a:pPr/>
              <a:t>26</a:t>
            </a:fld>
            <a:endParaRPr lang="en-US" dirty="0"/>
          </a:p>
        </p:txBody>
      </p:sp>
      <p:sp>
        <p:nvSpPr>
          <p:cNvPr id="27650" name="Title 1"/>
          <p:cNvSpPr>
            <a:spLocks noGrp="1"/>
          </p:cNvSpPr>
          <p:nvPr>
            <p:ph type="title"/>
          </p:nvPr>
        </p:nvSpPr>
        <p:spPr/>
        <p:txBody>
          <a:bodyPr/>
          <a:lstStyle/>
          <a:p>
            <a:r>
              <a:rPr lang="en-US"/>
              <a:t>Claims and Forms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p:sp>
      <p:sp>
        <p:nvSpPr>
          <p:cNvPr id="27651" name="Content Placeholder 2"/>
          <p:cNvSpPr>
            <a:spLocks noGrp="1"/>
          </p:cNvSpPr>
          <p:nvPr>
            <p:ph idx="1"/>
          </p:nvPr>
        </p:nvSpPr>
        <p:spPr/>
        <p:txBody>
          <a:bodyPr/>
          <a:lstStyle/>
          <a:p>
            <a:r>
              <a:rPr lang="en-US"/>
              <a:t>Injury caused by specific event or series of events occurring during one work shift.</a:t>
            </a:r>
          </a:p>
          <a:p>
            <a:r>
              <a:rPr lang="en-US"/>
              <a:t>Eligible for Continuation of Pay (COP)</a:t>
            </a:r>
          </a:p>
          <a:p>
            <a:r>
              <a:rPr lang="en-US"/>
              <a:t>CA-1: Notice of Traumatic Injury</a:t>
            </a:r>
          </a:p>
          <a:p>
            <a:r>
              <a:rPr lang="en-US"/>
              <a:t>CA-16: Authorization for Examination</a:t>
            </a:r>
          </a:p>
          <a:p>
            <a:endParaRPr lang="en-US" dirty="0"/>
          </a:p>
        </p:txBody>
      </p:sp>
      <p:sp>
        <p:nvSpPr>
          <p:cNvPr id="23" name="Date Placeholder 22"/>
          <p:cNvSpPr>
            <a:spLocks noGrp="1"/>
          </p:cNvSpPr>
          <p:nvPr>
            <p:ph type="dt" sz="half" idx="11"/>
          </p:nvPr>
        </p:nvSpPr>
        <p:spPr/>
        <p:txBody>
          <a:bodyPr/>
          <a:lstStyle/>
          <a:p>
            <a:r>
              <a:rPr lang="en-US"/>
              <a:t>4/17/2017</a:t>
            </a:r>
            <a:endParaRPr lang="en-US" dirty="0"/>
          </a:p>
        </p:txBody>
      </p:sp>
      <p:sp>
        <p:nvSpPr>
          <p:cNvPr id="24" name="Footer Placeholder 23"/>
          <p:cNvSpPr>
            <a:spLocks noGrp="1"/>
          </p:cNvSpPr>
          <p:nvPr>
            <p:ph type="ftr" sz="quarter" idx="12"/>
          </p:nvPr>
        </p:nvSpPr>
        <p:spPr/>
        <p:txBody>
          <a:bodyPr/>
          <a:lstStyle/>
          <a:p>
            <a:endParaRPr lang="en-US" dirty="0"/>
          </a:p>
        </p:txBody>
      </p:sp>
      <p:sp>
        <p:nvSpPr>
          <p:cNvPr id="25" name="Slide Number Placeholder 24"/>
          <p:cNvSpPr>
            <a:spLocks noGrp="1"/>
          </p:cNvSpPr>
          <p:nvPr>
            <p:ph type="sldNum" sz="quarter" idx="13"/>
          </p:nvPr>
        </p:nvSpPr>
        <p:spPr/>
        <p:txBody>
          <a:bodyPr/>
          <a:lstStyle/>
          <a:p>
            <a:fld id="{5B105591-8AB9-466A-9ECD-B0EC48B06FAA}" type="slidenum">
              <a:rPr lang="en-US" smtClean="0"/>
              <a:pPr/>
              <a:t>27</a:t>
            </a:fld>
            <a:endParaRPr lang="en-US" dirty="0"/>
          </a:p>
        </p:txBody>
      </p:sp>
      <p:sp>
        <p:nvSpPr>
          <p:cNvPr id="27650" name="Title 1"/>
          <p:cNvSpPr>
            <a:spLocks noGrp="1"/>
          </p:cNvSpPr>
          <p:nvPr>
            <p:ph type="title"/>
          </p:nvPr>
        </p:nvSpPr>
        <p:spPr/>
        <p:txBody>
          <a:bodyPr/>
          <a:lstStyle/>
          <a:p>
            <a:r>
              <a:rPr lang="en-US"/>
              <a:t>Traumatic Injury</a:t>
            </a:r>
            <a:endParaRPr lang="en-US" dirty="0"/>
          </a:p>
        </p:txBody>
      </p:sp>
    </p:spTree>
    <p:extLst>
      <p:ext uri="{BB962C8B-B14F-4D97-AF65-F5344CB8AC3E}">
        <p14:creationId xmlns:p14="http://schemas.microsoft.com/office/powerpoint/2010/main" val="187142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a:t>Room 1: CA-1</a:t>
            </a:r>
          </a:p>
          <a:p>
            <a:r>
              <a:rPr lang="en-US"/>
              <a:t>Identify the line on the form:</a:t>
            </a:r>
          </a:p>
          <a:p>
            <a:r>
              <a:rPr lang="en-US"/>
              <a:t>Where the description of the injury occurred should be written.</a:t>
            </a:r>
          </a:p>
          <a:p>
            <a:r>
              <a:rPr lang="en-US"/>
              <a:t>Where the description of the cause of the injury should be written.</a:t>
            </a:r>
          </a:p>
          <a:p>
            <a:r>
              <a:rPr lang="en-US"/>
              <a:t>Where they can choose to use COP. </a:t>
            </a:r>
          </a:p>
          <a:p>
            <a:endParaRPr lang="en-US" dirty="0"/>
          </a:p>
        </p:txBody>
      </p:sp>
      <p:sp>
        <p:nvSpPr>
          <p:cNvPr id="4" name="Content Placeholder 3"/>
          <p:cNvSpPr>
            <a:spLocks noGrp="1"/>
          </p:cNvSpPr>
          <p:nvPr>
            <p:ph sz="half" idx="2"/>
          </p:nvPr>
        </p:nvSpPr>
        <p:spPr/>
        <p:txBody>
          <a:bodyPr>
            <a:normAutofit lnSpcReduction="10000"/>
          </a:bodyPr>
          <a:lstStyle/>
          <a:p>
            <a:r>
              <a:rPr lang="en-US"/>
              <a:t>Room 2: CA-16</a:t>
            </a:r>
          </a:p>
          <a:p>
            <a:r>
              <a:rPr lang="en-US"/>
              <a:t>Identify the line on the form:</a:t>
            </a:r>
          </a:p>
          <a:p>
            <a:r>
              <a:rPr lang="en-US"/>
              <a:t>Where is the description of the injury or disease written?</a:t>
            </a:r>
          </a:p>
          <a:p>
            <a:r>
              <a:rPr lang="en-US"/>
              <a:t>Where does the physician state that the condition was caused or aggravated by employment?</a:t>
            </a:r>
          </a:p>
          <a:p>
            <a:r>
              <a:rPr lang="en-US"/>
              <a:t>Where should the physician sign the document to verify all the statements on the form?</a:t>
            </a:r>
          </a:p>
          <a:p>
            <a:endParaRPr lang="en-US" dirty="0"/>
          </a:p>
        </p:txBody>
      </p:sp>
      <p:sp>
        <p:nvSpPr>
          <p:cNvPr id="17" name="Date Placeholder 16"/>
          <p:cNvSpPr>
            <a:spLocks noGrp="1"/>
          </p:cNvSpPr>
          <p:nvPr>
            <p:ph type="dt" sz="half" idx="10"/>
          </p:nvPr>
        </p:nvSpPr>
        <p:spPr/>
        <p:txBody>
          <a:bodyPr/>
          <a:lstStyle/>
          <a:p>
            <a:r>
              <a:rPr lang="en-US"/>
              <a:t>4/17/2017</a:t>
            </a:r>
            <a:endParaRPr lang="en-US" dirty="0"/>
          </a:p>
        </p:txBody>
      </p:sp>
      <p:sp>
        <p:nvSpPr>
          <p:cNvPr id="18" name="Footer Placeholder 17"/>
          <p:cNvSpPr>
            <a:spLocks noGrp="1"/>
          </p:cNvSpPr>
          <p:nvPr>
            <p:ph type="ftr" sz="quarter" idx="11"/>
          </p:nvPr>
        </p:nvSpPr>
        <p:spPr/>
        <p:txBody>
          <a:bodyPr/>
          <a:lstStyle/>
          <a:p>
            <a:endParaRPr lang="en-US"/>
          </a:p>
        </p:txBody>
      </p:sp>
      <p:sp>
        <p:nvSpPr>
          <p:cNvPr id="19" name="Slide Number Placeholder 18"/>
          <p:cNvSpPr>
            <a:spLocks noGrp="1"/>
          </p:cNvSpPr>
          <p:nvPr>
            <p:ph type="sldNum" sz="quarter" idx="12"/>
          </p:nvPr>
        </p:nvSpPr>
        <p:spPr/>
        <p:txBody>
          <a:bodyPr/>
          <a:lstStyle/>
          <a:p>
            <a:fld id="{A1A93BF6-9362-4C35-9B1C-9F962DC16ECD}" type="slidenum">
              <a:rPr lang="en-US" smtClean="0"/>
              <a:pPr/>
              <a:t>28</a:t>
            </a:fld>
            <a:endParaRPr lang="en-US" dirty="0"/>
          </a:p>
        </p:txBody>
      </p:sp>
      <p:sp>
        <p:nvSpPr>
          <p:cNvPr id="25602" name="Title 1"/>
          <p:cNvSpPr>
            <a:spLocks noGrp="1"/>
          </p:cNvSpPr>
          <p:nvPr>
            <p:ph type="title"/>
          </p:nvPr>
        </p:nvSpPr>
        <p:spPr/>
        <p:txBody>
          <a:bodyPr/>
          <a:lstStyle/>
          <a:p>
            <a:r>
              <a:rPr lang="en-US"/>
              <a:t>Break Room Activity</a:t>
            </a:r>
            <a:endParaRPr lang="en-US" dirty="0"/>
          </a:p>
        </p:txBody>
      </p:sp>
    </p:spTree>
    <p:extLst>
      <p:ext uri="{BB962C8B-B14F-4D97-AF65-F5344CB8AC3E}">
        <p14:creationId xmlns:p14="http://schemas.microsoft.com/office/powerpoint/2010/main" val="3087787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r>
              <a:rPr lang="en-US"/>
              <a:t>Employees: Complete and send in ASAP.</a:t>
            </a:r>
          </a:p>
          <a:p>
            <a:r>
              <a:rPr lang="en-US"/>
              <a:t>Two Parts</a:t>
            </a:r>
          </a:p>
          <a:p>
            <a:pPr lvl="1"/>
            <a:r>
              <a:rPr lang="en-US"/>
              <a:t>Employee (Front)</a:t>
            </a:r>
          </a:p>
          <a:p>
            <a:pPr lvl="1"/>
            <a:r>
              <a:rPr lang="en-US"/>
              <a:t>Supervisor or Human Resources (Back)</a:t>
            </a:r>
          </a:p>
          <a:p>
            <a:r>
              <a:rPr lang="en-US"/>
              <a:t>Select COP or use leave.</a:t>
            </a:r>
          </a:p>
          <a:p>
            <a:r>
              <a:rPr lang="en-US"/>
              <a:t>Agency must send to OWCP within 10 workdays from date they receive the form.</a:t>
            </a:r>
            <a:endParaRPr lang="en-US" dirty="0"/>
          </a:p>
        </p:txBody>
      </p:sp>
      <p:sp>
        <p:nvSpPr>
          <p:cNvPr id="29698" name="Title 1"/>
          <p:cNvSpPr>
            <a:spLocks noGrp="1"/>
          </p:cNvSpPr>
          <p:nvPr>
            <p:ph type="title"/>
          </p:nvPr>
        </p:nvSpPr>
        <p:spPr/>
        <p:txBody>
          <a:bodyPr/>
          <a:lstStyle/>
          <a:p>
            <a:r>
              <a:rPr lang="en-US"/>
              <a:t>CA-1: Notice of Traumatic Injury</a:t>
            </a:r>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5B105591-8AB9-466A-9ECD-B0EC48B06FAA}"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Use a headset or earbuds to prevent echo through your speakers.</a:t>
            </a:r>
          </a:p>
          <a:p>
            <a:r>
              <a:rPr lang="en-US" dirty="0"/>
              <a:t>Place the microphone/phone on Mute when you are not speaking. This will avoid outside sounds (i.e., traffic, pets).  </a:t>
            </a:r>
          </a:p>
          <a:p>
            <a:r>
              <a:rPr lang="en-US" dirty="0"/>
              <a:t>Raise your hand and be recognized by the Moderator before speaking.</a:t>
            </a:r>
          </a:p>
          <a:p>
            <a:r>
              <a:rPr lang="en-US" dirty="0"/>
              <a:t>Participate in class activities and discussion.</a:t>
            </a:r>
          </a:p>
          <a:p>
            <a:endParaRPr lang="en-US" dirty="0"/>
          </a:p>
          <a:p>
            <a:endParaRPr lang="en-US" dirty="0"/>
          </a:p>
        </p:txBody>
      </p:sp>
      <p:sp>
        <p:nvSpPr>
          <p:cNvPr id="2" name="Title 1"/>
          <p:cNvSpPr>
            <a:spLocks noGrp="1"/>
          </p:cNvSpPr>
          <p:nvPr>
            <p:ph type="title"/>
          </p:nvPr>
        </p:nvSpPr>
        <p:spPr/>
        <p:txBody>
          <a:bodyPr/>
          <a:lstStyle/>
          <a:p>
            <a:r>
              <a:rPr lang="en-US" dirty="0"/>
              <a:t>Online Protocol</a:t>
            </a:r>
          </a:p>
        </p:txBody>
      </p:sp>
      <p:sp>
        <p:nvSpPr>
          <p:cNvPr id="20" name="Date Placeholder 19"/>
          <p:cNvSpPr>
            <a:spLocks noGrp="1"/>
          </p:cNvSpPr>
          <p:nvPr>
            <p:ph type="dt" sz="half" idx="10"/>
          </p:nvPr>
        </p:nvSpPr>
        <p:spPr/>
        <p:txBody>
          <a:bodyPr/>
          <a:lstStyle/>
          <a:p>
            <a:r>
              <a:rPr lang="en-US"/>
              <a:t>4/17/2017</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5B105591-8AB9-466A-9ECD-B0EC48B06FAA}" type="slidenum">
              <a:rPr lang="en-US" smtClean="0"/>
              <a:pPr/>
              <a:t>3</a:t>
            </a:fld>
            <a:endParaRPr lang="en-US" dirty="0"/>
          </a:p>
        </p:txBody>
      </p:sp>
      <p:pic>
        <p:nvPicPr>
          <p:cNvPr id="12" name="Picture 11"/>
          <p:cNvPicPr>
            <a:picLocks noChangeAspect="1"/>
          </p:cNvPicPr>
          <p:nvPr/>
        </p:nvPicPr>
        <p:blipFill rotWithShape="1">
          <a:blip r:embed="rId3"/>
          <a:srcRect l="60937" t="23599" r="36682" b="72187"/>
          <a:stretch/>
        </p:blipFill>
        <p:spPr>
          <a:xfrm>
            <a:off x="8124825" y="2667000"/>
            <a:ext cx="381000" cy="381000"/>
          </a:xfrm>
          <a:prstGeom prst="rect">
            <a:avLst/>
          </a:prstGeom>
        </p:spPr>
      </p:pic>
      <p:pic>
        <p:nvPicPr>
          <p:cNvPr id="14" name="Picture 13"/>
          <p:cNvPicPr>
            <a:picLocks noChangeAspect="1"/>
          </p:cNvPicPr>
          <p:nvPr/>
        </p:nvPicPr>
        <p:blipFill rotWithShape="1">
          <a:blip r:embed="rId3"/>
          <a:srcRect l="61056" t="41190" r="36646" b="54790"/>
          <a:stretch/>
        </p:blipFill>
        <p:spPr>
          <a:xfrm>
            <a:off x="2667000" y="3543300"/>
            <a:ext cx="381000" cy="451688"/>
          </a:xfrm>
          <a:prstGeom prst="rect">
            <a:avLst/>
          </a:prstGeom>
        </p:spPr>
      </p:pic>
    </p:spTree>
    <p:extLst>
      <p:ext uri="{BB962C8B-B14F-4D97-AF65-F5344CB8AC3E}">
        <p14:creationId xmlns:p14="http://schemas.microsoft.com/office/powerpoint/2010/main" val="63866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r>
              <a:rPr lang="en-US" dirty="0"/>
              <a:t>Only for Traumatic Injury events</a:t>
            </a:r>
          </a:p>
          <a:p>
            <a:r>
              <a:rPr lang="en-US" dirty="0"/>
              <a:t>Injury must be reported on CA-1 within 30 days.</a:t>
            </a:r>
          </a:p>
          <a:p>
            <a:r>
              <a:rPr lang="en-US" dirty="0"/>
              <a:t>Prima facia medical evidence must be provided within 10 calendar days from the date of filing.</a:t>
            </a:r>
          </a:p>
          <a:p>
            <a:r>
              <a:rPr lang="en-US" dirty="0"/>
              <a:t>Disability has to begin within 45 days after injury event (not including the day of injury). </a:t>
            </a:r>
          </a:p>
        </p:txBody>
      </p:sp>
      <p:sp>
        <p:nvSpPr>
          <p:cNvPr id="31746" name="Title 1"/>
          <p:cNvSpPr>
            <a:spLocks noGrp="1"/>
          </p:cNvSpPr>
          <p:nvPr>
            <p:ph type="title"/>
          </p:nvPr>
        </p:nvSpPr>
        <p:spPr/>
        <p:txBody>
          <a:bodyPr/>
          <a:lstStyle/>
          <a:p>
            <a:r>
              <a:rPr lang="en-US"/>
              <a:t>COP: Basic Requirements</a:t>
            </a:r>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5B105591-8AB9-466A-9ECD-B0EC48B06FAA}"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Issued to employee within four hours of injury. Verbal authorization can be given; issue within 48 hours.</a:t>
            </a:r>
          </a:p>
          <a:p>
            <a:r>
              <a:rPr lang="en-US"/>
              <a:t>Not required after one week. </a:t>
            </a:r>
          </a:p>
          <a:p>
            <a:r>
              <a:rPr lang="en-US"/>
              <a:t>Guarantees payment of non-invasive treatment or examination for 60 days.</a:t>
            </a:r>
            <a:endParaRPr lang="en-US" dirty="0"/>
          </a:p>
        </p:txBody>
      </p:sp>
      <p:sp>
        <p:nvSpPr>
          <p:cNvPr id="2" name="Title 1"/>
          <p:cNvSpPr>
            <a:spLocks noGrp="1"/>
          </p:cNvSpPr>
          <p:nvPr>
            <p:ph type="title"/>
          </p:nvPr>
        </p:nvSpPr>
        <p:spPr/>
        <p:txBody>
          <a:bodyPr/>
          <a:lstStyle/>
          <a:p>
            <a:r>
              <a:rPr lang="en-US"/>
              <a:t>CA-16: Authorization for Examination/Treatment</a:t>
            </a:r>
            <a:endParaRPr lang="en-US" dirty="0"/>
          </a:p>
        </p:txBody>
      </p:sp>
      <p:sp>
        <p:nvSpPr>
          <p:cNvPr id="17" name="Date Placeholder 16"/>
          <p:cNvSpPr>
            <a:spLocks noGrp="1"/>
          </p:cNvSpPr>
          <p:nvPr>
            <p:ph type="dt" sz="half" idx="10"/>
          </p:nvPr>
        </p:nvSpPr>
        <p:spPr/>
        <p:txBody>
          <a:bodyPr/>
          <a:lstStyle/>
          <a:p>
            <a:r>
              <a:rPr lang="en-US"/>
              <a:t>4/17/2017</a:t>
            </a:r>
            <a:endParaRPr lang="en-US" dirty="0"/>
          </a:p>
        </p:txBody>
      </p:sp>
      <p:sp>
        <p:nvSpPr>
          <p:cNvPr id="18" name="Footer Placeholder 17"/>
          <p:cNvSpPr>
            <a:spLocks noGrp="1"/>
          </p:cNvSpPr>
          <p:nvPr>
            <p:ph type="ftr" sz="quarter" idx="11"/>
          </p:nvPr>
        </p:nvSpPr>
        <p:spPr/>
        <p:txBody>
          <a:bodyPr/>
          <a:lstStyle/>
          <a:p>
            <a:endParaRPr lang="en-US" dirty="0"/>
          </a:p>
        </p:txBody>
      </p:sp>
      <p:sp>
        <p:nvSpPr>
          <p:cNvPr id="19" name="Slide Number Placeholder 18"/>
          <p:cNvSpPr>
            <a:spLocks noGrp="1"/>
          </p:cNvSpPr>
          <p:nvPr>
            <p:ph type="sldNum" sz="quarter" idx="12"/>
          </p:nvPr>
        </p:nvSpPr>
        <p:spPr/>
        <p:txBody>
          <a:bodyPr/>
          <a:lstStyle/>
          <a:p>
            <a:fld id="{5B105591-8AB9-466A-9ECD-B0EC48B06FAA}"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 co-worker severely injures their leg while in the performance of duty. The doctor states that they will not be able to return to work until at least 60 days following surgery.</a:t>
            </a:r>
          </a:p>
          <a:p>
            <a:endParaRPr lang="en-US"/>
          </a:p>
          <a:p>
            <a:r>
              <a:rPr lang="en-US"/>
              <a:t>What happens after COP expires?</a:t>
            </a:r>
          </a:p>
          <a:p>
            <a:r>
              <a:rPr lang="en-US"/>
              <a:t>What steps would you recommend the worker take to make sure they receive wage-loss disability payments?</a:t>
            </a:r>
          </a:p>
          <a:p>
            <a:r>
              <a:rPr lang="en-US"/>
              <a:t>Who will make the payments?</a:t>
            </a:r>
          </a:p>
          <a:p>
            <a:endParaRPr lang="en-US" dirty="0"/>
          </a:p>
        </p:txBody>
      </p:sp>
      <p:sp>
        <p:nvSpPr>
          <p:cNvPr id="25602" name="Title 1"/>
          <p:cNvSpPr>
            <a:spLocks noGrp="1"/>
          </p:cNvSpPr>
          <p:nvPr>
            <p:ph type="title"/>
          </p:nvPr>
        </p:nvSpPr>
        <p:spPr/>
        <p:txBody>
          <a:bodyPr/>
          <a:lstStyle/>
          <a:p>
            <a:r>
              <a:rPr lang="en-US"/>
              <a:t>Questions to Consider</a:t>
            </a:r>
            <a:endParaRPr lang="en-US" dirty="0"/>
          </a:p>
        </p:txBody>
      </p:sp>
      <p:sp>
        <p:nvSpPr>
          <p:cNvPr id="18" name="Date Placeholder 17"/>
          <p:cNvSpPr>
            <a:spLocks noGrp="1"/>
          </p:cNvSpPr>
          <p:nvPr>
            <p:ph type="dt" sz="half" idx="10"/>
          </p:nvPr>
        </p:nvSpPr>
        <p:spPr/>
        <p:txBody>
          <a:bodyPr/>
          <a:lstStyle/>
          <a:p>
            <a:r>
              <a:rPr lang="en-US"/>
              <a:t>4/17/2017</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0" name="Slide Number Placeholder 19"/>
          <p:cNvSpPr>
            <a:spLocks noGrp="1"/>
          </p:cNvSpPr>
          <p:nvPr>
            <p:ph type="sldNum" sz="quarter" idx="12"/>
          </p:nvPr>
        </p:nvSpPr>
        <p:spPr/>
        <p:txBody>
          <a:bodyPr/>
          <a:lstStyle/>
          <a:p>
            <a:fld id="{5B105591-8AB9-466A-9ECD-B0EC48B06FAA}" type="slidenum">
              <a:rPr lang="en-US" smtClean="0"/>
              <a:pPr/>
              <a:t>32</a:t>
            </a:fld>
            <a:endParaRPr lang="en-US" dirty="0"/>
          </a:p>
        </p:txBody>
      </p:sp>
    </p:spTree>
    <p:extLst>
      <p:ext uri="{BB962C8B-B14F-4D97-AF65-F5344CB8AC3E}">
        <p14:creationId xmlns:p14="http://schemas.microsoft.com/office/powerpoint/2010/main" val="1753946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10.111 	What should the employer do when an employee files an initial claim for compensation due to disability or 	permanent impairment?</a:t>
            </a:r>
          </a:p>
          <a:p>
            <a:endParaRPr lang="en-US" dirty="0"/>
          </a:p>
          <a:p>
            <a:endParaRPr lang="en-US" dirty="0"/>
          </a:p>
        </p:txBody>
      </p:sp>
      <p:sp>
        <p:nvSpPr>
          <p:cNvPr id="25602" name="Title 1"/>
          <p:cNvSpPr>
            <a:spLocks noGrp="1"/>
          </p:cNvSpPr>
          <p:nvPr>
            <p:ph type="title"/>
          </p:nvPr>
        </p:nvSpPr>
        <p:spPr/>
        <p:txBody>
          <a:bodyPr/>
          <a:lstStyle/>
          <a:p>
            <a:r>
              <a:rPr lang="en-US"/>
              <a:t>Questions to Consider</a:t>
            </a:r>
            <a:endParaRPr lang="en-US" dirty="0"/>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5B105591-8AB9-466A-9ECD-B0EC48B06FAA}" type="slidenum">
              <a:rPr lang="en-US" smtClean="0"/>
              <a:pPr/>
              <a:t>33</a:t>
            </a:fld>
            <a:endParaRPr lang="en-US" dirty="0"/>
          </a:p>
        </p:txBody>
      </p:sp>
      <p:pic>
        <p:nvPicPr>
          <p:cNvPr id="25606" name="Picture 6"/>
          <p:cNvPicPr>
            <a:picLocks noChangeAspect="1" noChangeArrowheads="1"/>
          </p:cNvPicPr>
          <p:nvPr/>
        </p:nvPicPr>
        <p:blipFill rotWithShape="1">
          <a:blip r:embed="rId3">
            <a:lum contrast="-20000"/>
            <a:extLst>
              <a:ext uri="{28A0092B-C50C-407E-A947-70E740481C1C}">
                <a14:useLocalDpi xmlns:a14="http://schemas.microsoft.com/office/drawing/2010/main" val="0"/>
              </a:ext>
            </a:extLst>
          </a:blip>
          <a:stretch/>
        </p:blipFill>
        <p:spPr bwMode="auto">
          <a:xfrm>
            <a:off x="3742839" y="2944811"/>
            <a:ext cx="4706322" cy="275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6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r>
              <a:rPr lang="en-US"/>
              <a:t>Condition produced over a period longer than one work day or work shift. </a:t>
            </a:r>
          </a:p>
          <a:p>
            <a:r>
              <a:rPr lang="en-US"/>
              <a:t>Examples include repetitive motion disorder, asbestosis, silicosis, etc. </a:t>
            </a:r>
          </a:p>
          <a:p>
            <a:r>
              <a:rPr lang="en-US"/>
              <a:t>Not eligible for COP. </a:t>
            </a:r>
          </a:p>
          <a:p>
            <a:r>
              <a:rPr lang="en-US"/>
              <a:t>CA- 2: Notice of Occupational Disease</a:t>
            </a:r>
          </a:p>
          <a:p>
            <a:r>
              <a:rPr lang="en-US"/>
              <a:t>CA-35 (a-h) Occupational Disease Checklist</a:t>
            </a:r>
          </a:p>
          <a:p>
            <a:endParaRPr lang="en-US" dirty="0"/>
          </a:p>
        </p:txBody>
      </p:sp>
      <p:sp>
        <p:nvSpPr>
          <p:cNvPr id="32770" name="Title 1"/>
          <p:cNvSpPr>
            <a:spLocks noGrp="1"/>
          </p:cNvSpPr>
          <p:nvPr>
            <p:ph type="title"/>
          </p:nvPr>
        </p:nvSpPr>
        <p:spPr/>
        <p:txBody>
          <a:bodyPr/>
          <a:lstStyle/>
          <a:p>
            <a:r>
              <a:rPr lang="en-US"/>
              <a:t>Occupational Disease</a:t>
            </a:r>
            <a:endParaRPr lang="en-US" dirty="0"/>
          </a:p>
        </p:txBody>
      </p:sp>
      <p:sp>
        <p:nvSpPr>
          <p:cNvPr id="19" name="Date Placeholder 18"/>
          <p:cNvSpPr>
            <a:spLocks noGrp="1"/>
          </p:cNvSpPr>
          <p:nvPr>
            <p:ph type="dt" sz="half" idx="10"/>
          </p:nvPr>
        </p:nvSpPr>
        <p:spPr/>
        <p:txBody>
          <a:bodyPr/>
          <a:lstStyle/>
          <a:p>
            <a:r>
              <a:rPr lang="en-US"/>
              <a:t>4/17/2017</a:t>
            </a:r>
            <a:endParaRPr lang="en-US" dirty="0"/>
          </a:p>
        </p:txBody>
      </p:sp>
      <p:sp>
        <p:nvSpPr>
          <p:cNvPr id="20" name="Footer Placeholder 19"/>
          <p:cNvSpPr>
            <a:spLocks noGrp="1"/>
          </p:cNvSpPr>
          <p:nvPr>
            <p:ph type="ftr" sz="quarter" idx="11"/>
          </p:nvPr>
        </p:nvSpPr>
        <p:spPr/>
        <p:txBody>
          <a:bodyPr/>
          <a:lstStyle/>
          <a:p>
            <a:endParaRPr lang="en-US" dirty="0"/>
          </a:p>
        </p:txBody>
      </p:sp>
      <p:sp>
        <p:nvSpPr>
          <p:cNvPr id="21" name="Slide Number Placeholder 20"/>
          <p:cNvSpPr>
            <a:spLocks noGrp="1"/>
          </p:cNvSpPr>
          <p:nvPr>
            <p:ph type="sldNum" sz="quarter" idx="12"/>
          </p:nvPr>
        </p:nvSpPr>
        <p:spPr/>
        <p:txBody>
          <a:bodyPr/>
          <a:lstStyle/>
          <a:p>
            <a:fld id="{5B105591-8AB9-466A-9ECD-B0EC48B06FAA}"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a:t>Room 1: CA-2</a:t>
            </a:r>
          </a:p>
          <a:p>
            <a:r>
              <a:rPr lang="en-US"/>
              <a:t>Identify the line on the form:</a:t>
            </a:r>
          </a:p>
          <a:p>
            <a:r>
              <a:rPr lang="en-US"/>
              <a:t>Where the employee should describe the nature of the disease or illness.</a:t>
            </a:r>
          </a:p>
          <a:p>
            <a:r>
              <a:rPr lang="en-US"/>
              <a:t>Where the supervisor describes the date and hour the employee stopped working.</a:t>
            </a:r>
          </a:p>
          <a:p>
            <a:r>
              <a:rPr lang="en-US"/>
              <a:t>Where the supervisor can describe new duties, if the work assignment has changed. </a:t>
            </a:r>
          </a:p>
          <a:p>
            <a:endParaRPr lang="en-US" dirty="0"/>
          </a:p>
        </p:txBody>
      </p:sp>
      <p:sp>
        <p:nvSpPr>
          <p:cNvPr id="4" name="Content Placeholder 3"/>
          <p:cNvSpPr>
            <a:spLocks noGrp="1"/>
          </p:cNvSpPr>
          <p:nvPr>
            <p:ph sz="half" idx="2"/>
          </p:nvPr>
        </p:nvSpPr>
        <p:spPr/>
        <p:txBody>
          <a:bodyPr/>
          <a:lstStyle/>
          <a:p>
            <a:r>
              <a:rPr lang="en-US"/>
              <a:t>Room 2: 35a-h</a:t>
            </a:r>
          </a:p>
          <a:p>
            <a:r>
              <a:rPr lang="en-US"/>
              <a:t>Identify which form:</a:t>
            </a:r>
          </a:p>
          <a:p>
            <a:r>
              <a:rPr lang="en-US"/>
              <a:t>Serves as a checklist for information that should be provided with a CA-2.</a:t>
            </a:r>
          </a:p>
          <a:p>
            <a:r>
              <a:rPr lang="en-US"/>
              <a:t>Should be completed if an employee has wrist problems due to the job.</a:t>
            </a:r>
          </a:p>
          <a:p>
            <a:endParaRPr lang="en-US" dirty="0"/>
          </a:p>
        </p:txBody>
      </p:sp>
      <p:sp>
        <p:nvSpPr>
          <p:cNvPr id="25" name="Date Placeholder 24"/>
          <p:cNvSpPr>
            <a:spLocks noGrp="1"/>
          </p:cNvSpPr>
          <p:nvPr>
            <p:ph type="dt" sz="half" idx="10"/>
          </p:nvPr>
        </p:nvSpPr>
        <p:spPr/>
        <p:txBody>
          <a:bodyPr/>
          <a:lstStyle/>
          <a:p>
            <a:r>
              <a:rPr lang="en-US"/>
              <a:t>4/17/2017</a:t>
            </a:r>
            <a:endParaRPr lang="en-US" dirty="0"/>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1A93BF6-9362-4C35-9B1C-9F962DC16ECD}" type="slidenum">
              <a:rPr lang="en-US" smtClean="0"/>
              <a:pPr/>
              <a:t>35</a:t>
            </a:fld>
            <a:endParaRPr lang="en-US" dirty="0"/>
          </a:p>
        </p:txBody>
      </p:sp>
      <p:sp>
        <p:nvSpPr>
          <p:cNvPr id="25602" name="Title 1"/>
          <p:cNvSpPr>
            <a:spLocks noGrp="1"/>
          </p:cNvSpPr>
          <p:nvPr>
            <p:ph type="title"/>
          </p:nvPr>
        </p:nvSpPr>
        <p:spPr/>
        <p:txBody>
          <a:bodyPr/>
          <a:lstStyle/>
          <a:p>
            <a:r>
              <a:rPr lang="en-US"/>
              <a:t>Breakout  Room Activity</a:t>
            </a:r>
            <a:endParaRPr lang="en-US" dirty="0"/>
          </a:p>
        </p:txBody>
      </p:sp>
    </p:spTree>
    <p:extLst>
      <p:ext uri="{BB962C8B-B14F-4D97-AF65-F5344CB8AC3E}">
        <p14:creationId xmlns:p14="http://schemas.microsoft.com/office/powerpoint/2010/main" val="12928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a:t>Two parts:</a:t>
            </a:r>
          </a:p>
          <a:p>
            <a:pPr lvl="1"/>
            <a:r>
              <a:rPr lang="en-US"/>
              <a:t>Employee completes the front</a:t>
            </a:r>
          </a:p>
          <a:p>
            <a:pPr lvl="1"/>
            <a:r>
              <a:rPr lang="en-US"/>
              <a:t>Supervisor or HR completes the back</a:t>
            </a:r>
          </a:p>
          <a:p>
            <a:r>
              <a:rPr lang="en-US"/>
              <a:t>Must be transmitted to OWCP within 10 workdays.</a:t>
            </a:r>
            <a:endParaRPr lang="en-US" dirty="0"/>
          </a:p>
        </p:txBody>
      </p:sp>
      <p:sp>
        <p:nvSpPr>
          <p:cNvPr id="2" name="Title 1"/>
          <p:cNvSpPr>
            <a:spLocks noGrp="1"/>
          </p:cNvSpPr>
          <p:nvPr>
            <p:ph type="title"/>
          </p:nvPr>
        </p:nvSpPr>
        <p:spPr/>
        <p:txBody>
          <a:bodyPr/>
          <a:lstStyle/>
          <a:p>
            <a:br>
              <a:rPr lang="en-US"/>
            </a:br>
            <a:r>
              <a:rPr lang="en-US"/>
              <a:t>CA- 2: Notice of Occupational Disease</a:t>
            </a:r>
            <a:endParaRPr lang="en-US" dirty="0"/>
          </a:p>
        </p:txBody>
      </p:sp>
      <p:sp>
        <p:nvSpPr>
          <p:cNvPr id="26" name="Date Placeholder 25"/>
          <p:cNvSpPr>
            <a:spLocks noGrp="1"/>
          </p:cNvSpPr>
          <p:nvPr>
            <p:ph type="dt" sz="half" idx="10"/>
          </p:nvPr>
        </p:nvSpPr>
        <p:spPr/>
        <p:txBody>
          <a:bodyPr/>
          <a:lstStyle/>
          <a:p>
            <a:r>
              <a:rPr lang="en-US"/>
              <a:t>4/17/2017</a:t>
            </a:r>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5B105591-8AB9-466A-9ECD-B0EC48B06FAA}"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r>
              <a:rPr lang="en-US"/>
              <a:t>Occupational Disease Checklist</a:t>
            </a:r>
          </a:p>
          <a:p>
            <a:r>
              <a:rPr lang="en-US"/>
              <a:t>Lists information required from both employee and supervisor</a:t>
            </a:r>
          </a:p>
          <a:p>
            <a:r>
              <a:rPr lang="en-US"/>
              <a:t>Specific forms for seven different conditions and general occupational disease</a:t>
            </a:r>
          </a:p>
          <a:p>
            <a:endParaRPr lang="en-US" dirty="0"/>
          </a:p>
        </p:txBody>
      </p:sp>
      <p:sp>
        <p:nvSpPr>
          <p:cNvPr id="35842" name="Title 1"/>
          <p:cNvSpPr>
            <a:spLocks noGrp="1"/>
          </p:cNvSpPr>
          <p:nvPr>
            <p:ph type="title"/>
          </p:nvPr>
        </p:nvSpPr>
        <p:spPr/>
        <p:txBody>
          <a:bodyPr/>
          <a:lstStyle/>
          <a:p>
            <a:r>
              <a:rPr lang="en-US"/>
              <a:t>CA-35 (a-h)</a:t>
            </a:r>
          </a:p>
        </p:txBody>
      </p:sp>
      <p:sp>
        <p:nvSpPr>
          <p:cNvPr id="18" name="Date Placeholder 17"/>
          <p:cNvSpPr>
            <a:spLocks noGrp="1"/>
          </p:cNvSpPr>
          <p:nvPr>
            <p:ph type="dt" sz="half" idx="10"/>
          </p:nvPr>
        </p:nvSpPr>
        <p:spPr/>
        <p:txBody>
          <a:bodyPr/>
          <a:lstStyle/>
          <a:p>
            <a:r>
              <a:rPr lang="en-US"/>
              <a:t>4/17/2017</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0" name="Slide Number Placeholder 19"/>
          <p:cNvSpPr>
            <a:spLocks noGrp="1"/>
          </p:cNvSpPr>
          <p:nvPr>
            <p:ph type="sldNum" sz="quarter" idx="12"/>
          </p:nvPr>
        </p:nvSpPr>
        <p:spPr/>
        <p:txBody>
          <a:bodyPr/>
          <a:lstStyle/>
          <a:p>
            <a:fld id="{5B105591-8AB9-466A-9ECD-B0EC48B06FAA}"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A TSA employee is diagnosed with arthritis and the doctor states that their job duties are aggravating the condition.</a:t>
            </a:r>
          </a:p>
          <a:p>
            <a:endParaRPr lang="en-US"/>
          </a:p>
          <a:p>
            <a:r>
              <a:rPr lang="en-US"/>
              <a:t>What form(s) should the employee file for this situation?</a:t>
            </a:r>
          </a:p>
          <a:p>
            <a:endParaRPr lang="en-US" dirty="0"/>
          </a:p>
        </p:txBody>
      </p:sp>
      <p:sp>
        <p:nvSpPr>
          <p:cNvPr id="25602" name="Title 1"/>
          <p:cNvSpPr>
            <a:spLocks noGrp="1"/>
          </p:cNvSpPr>
          <p:nvPr>
            <p:ph type="title"/>
          </p:nvPr>
        </p:nvSpPr>
        <p:spPr/>
        <p:txBody>
          <a:bodyPr/>
          <a:lstStyle/>
          <a:p>
            <a:r>
              <a:rPr lang="en-US"/>
              <a:t>Question to Consider</a:t>
            </a:r>
            <a:endParaRPr lang="en-US" dirty="0"/>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5B105591-8AB9-466A-9ECD-B0EC48B06FAA}" type="slidenum">
              <a:rPr lang="en-US" smtClean="0"/>
              <a:pPr/>
              <a:t>38</a:t>
            </a:fld>
            <a:endParaRPr lang="en-US" dirty="0"/>
          </a:p>
        </p:txBody>
      </p:sp>
    </p:spTree>
    <p:extLst>
      <p:ext uri="{BB962C8B-B14F-4D97-AF65-F5344CB8AC3E}">
        <p14:creationId xmlns:p14="http://schemas.microsoft.com/office/powerpoint/2010/main" val="2504043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Recurrence of Medical Condition</a:t>
            </a:r>
          </a:p>
          <a:p>
            <a:pPr lvl="1"/>
            <a:r>
              <a:rPr lang="en-US"/>
              <a:t>Documented need for additional medical treatment after release from treatment for the original condition.</a:t>
            </a:r>
          </a:p>
          <a:p>
            <a:pPr lvl="1"/>
            <a:r>
              <a:rPr lang="en-US"/>
              <a:t>No accompanying work stoppage.</a:t>
            </a:r>
          </a:p>
          <a:p>
            <a:pPr lvl="1"/>
            <a:r>
              <a:rPr lang="en-US"/>
              <a:t>Continuing treatment for the original condition is not considered a reoccurrence.</a:t>
            </a:r>
          </a:p>
          <a:p>
            <a:r>
              <a:rPr lang="en-US"/>
              <a:t>Recurrence of Disability</a:t>
            </a:r>
          </a:p>
          <a:p>
            <a:pPr lvl="1"/>
            <a:r>
              <a:rPr lang="en-US"/>
              <a:t>Inability to work due to several conditions.</a:t>
            </a:r>
            <a:endParaRPr lang="en-US" dirty="0"/>
          </a:p>
        </p:txBody>
      </p:sp>
      <p:sp>
        <p:nvSpPr>
          <p:cNvPr id="2" name="Title 1"/>
          <p:cNvSpPr>
            <a:spLocks noGrp="1"/>
          </p:cNvSpPr>
          <p:nvPr>
            <p:ph type="title"/>
          </p:nvPr>
        </p:nvSpPr>
        <p:spPr/>
        <p:txBody>
          <a:bodyPr/>
          <a:lstStyle/>
          <a:p>
            <a:r>
              <a:rPr lang="en-US"/>
              <a:t>Recurrence </a:t>
            </a:r>
            <a:endParaRPr lang="en-US" dirty="0"/>
          </a:p>
        </p:txBody>
      </p:sp>
      <p:sp>
        <p:nvSpPr>
          <p:cNvPr id="15" name="Date Placeholder 14"/>
          <p:cNvSpPr>
            <a:spLocks noGrp="1"/>
          </p:cNvSpPr>
          <p:nvPr>
            <p:ph type="dt" sz="half" idx="10"/>
          </p:nvPr>
        </p:nvSpPr>
        <p:spPr/>
        <p:txBody>
          <a:bodyPr/>
          <a:lstStyle/>
          <a:p>
            <a:r>
              <a:rPr lang="en-US"/>
              <a:t>4/17/2017</a:t>
            </a:r>
            <a:endParaRPr lang="en-US" dirty="0"/>
          </a:p>
        </p:txBody>
      </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p:txBody>
          <a:bodyPr/>
          <a:lstStyle/>
          <a:p>
            <a:fld id="{5B105591-8AB9-466A-9ECD-B0EC48B06FAA}" type="slidenum">
              <a:rPr lang="en-US" smtClean="0"/>
              <a:pPr/>
              <a:t>39</a:t>
            </a:fld>
            <a:endParaRPr lang="en-US" dirty="0"/>
          </a:p>
        </p:txBody>
      </p:sp>
    </p:spTree>
    <p:extLst>
      <p:ext uri="{BB962C8B-B14F-4D97-AF65-F5344CB8AC3E}">
        <p14:creationId xmlns:p14="http://schemas.microsoft.com/office/powerpoint/2010/main" val="177915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376" y="3791087"/>
            <a:ext cx="1669223" cy="2193404"/>
          </a:xfrm>
          <a:prstGeom prst="rect">
            <a:avLst/>
          </a:prstGeom>
        </p:spPr>
      </p:pic>
      <p:pic>
        <p:nvPicPr>
          <p:cNvPr id="5" name="Picture 4"/>
          <p:cNvPicPr>
            <a:picLocks noChangeAspect="1"/>
          </p:cNvPicPr>
          <p:nvPr/>
        </p:nvPicPr>
        <p:blipFill rotWithShape="1">
          <a:blip r:embed="rId4"/>
          <a:srcRect l="3920" t="5639" r="67974" b="7143"/>
          <a:stretch/>
        </p:blipFill>
        <p:spPr>
          <a:xfrm>
            <a:off x="2285999" y="3791087"/>
            <a:ext cx="2133601" cy="2209802"/>
          </a:xfrm>
          <a:prstGeom prst="rect">
            <a:avLst/>
          </a:prstGeom>
          <a:effectLst>
            <a:outerShdw blurRad="50800" dist="50800" dir="5400000" algn="ctr" rotWithShape="0">
              <a:srgbClr val="000000">
                <a:alpha val="0"/>
              </a:srgbClr>
            </a:outerShdw>
          </a:effectLst>
        </p:spPr>
      </p:pic>
      <p:sp>
        <p:nvSpPr>
          <p:cNvPr id="3" name="Content Placeholder 2"/>
          <p:cNvSpPr>
            <a:spLocks noGrp="1"/>
          </p:cNvSpPr>
          <p:nvPr>
            <p:ph idx="1"/>
          </p:nvPr>
        </p:nvSpPr>
        <p:spPr/>
        <p:txBody>
          <a:bodyPr/>
          <a:lstStyle/>
          <a:p>
            <a:r>
              <a:rPr lang="en-US" dirty="0"/>
              <a:t>Workers’ Compensation Resource Guide</a:t>
            </a:r>
          </a:p>
          <a:p>
            <a:r>
              <a:rPr lang="en-US" dirty="0"/>
              <a:t>Workers’ Compensation Manual</a:t>
            </a:r>
          </a:p>
          <a:p>
            <a:r>
              <a:rPr lang="en-US" dirty="0"/>
              <a:t>Workers’ Compensation Participant Workbook</a:t>
            </a:r>
          </a:p>
          <a:p>
            <a:r>
              <a:rPr lang="en-US" dirty="0"/>
              <a:t>Bob Smith Case Study Packet</a:t>
            </a:r>
          </a:p>
        </p:txBody>
      </p:sp>
      <p:sp>
        <p:nvSpPr>
          <p:cNvPr id="2" name="Title 1"/>
          <p:cNvSpPr>
            <a:spLocks noGrp="1"/>
          </p:cNvSpPr>
          <p:nvPr>
            <p:ph type="title"/>
          </p:nvPr>
        </p:nvSpPr>
        <p:spPr/>
        <p:txBody>
          <a:bodyPr/>
          <a:lstStyle/>
          <a:p>
            <a:r>
              <a:rPr lang="en-US" dirty="0"/>
              <a:t>Course Materials</a:t>
            </a:r>
          </a:p>
        </p:txBody>
      </p:sp>
      <p:sp>
        <p:nvSpPr>
          <p:cNvPr id="25" name="Date Placeholder 24"/>
          <p:cNvSpPr>
            <a:spLocks noGrp="1"/>
          </p:cNvSpPr>
          <p:nvPr>
            <p:ph type="dt" sz="half" idx="10"/>
          </p:nvPr>
        </p:nvSpPr>
        <p:spPr/>
        <p:txBody>
          <a:bodyPr/>
          <a:lstStyle/>
          <a:p>
            <a:r>
              <a:rPr lang="en-US"/>
              <a:t>4/17/2017</a:t>
            </a:r>
            <a:endParaRPr lang="en-US" dirty="0"/>
          </a:p>
        </p:txBody>
      </p:sp>
      <p:sp>
        <p:nvSpPr>
          <p:cNvPr id="26" name="Footer Placeholder 25"/>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B105591-8AB9-466A-9ECD-B0EC48B06FAA}" type="slidenum">
              <a:rPr lang="en-US" smtClean="0"/>
              <a:pPr/>
              <a:t>4</a:t>
            </a:fld>
            <a:endParaRPr lang="en-US" dirty="0"/>
          </a:p>
        </p:txBody>
      </p:sp>
      <p:pic>
        <p:nvPicPr>
          <p:cNvPr id="7" name="Picture 6"/>
          <p:cNvPicPr>
            <a:picLocks noChangeAspect="1"/>
          </p:cNvPicPr>
          <p:nvPr/>
        </p:nvPicPr>
        <p:blipFill rotWithShape="1">
          <a:blip r:embed="rId5"/>
          <a:srcRect t="3681" r="4858"/>
          <a:stretch/>
        </p:blipFill>
        <p:spPr>
          <a:xfrm>
            <a:off x="8323190" y="3791087"/>
            <a:ext cx="1659010" cy="2150454"/>
          </a:xfrm>
          <a:prstGeom prst="rect">
            <a:avLst/>
          </a:prstGeom>
        </p:spPr>
      </p:pic>
    </p:spTree>
    <p:extLst>
      <p:ext uri="{BB962C8B-B14F-4D97-AF65-F5344CB8AC3E}">
        <p14:creationId xmlns:p14="http://schemas.microsoft.com/office/powerpoint/2010/main" val="547948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Spontaneous return of symptoms of the original injury, illness or disease without an intervening incident. </a:t>
            </a:r>
          </a:p>
          <a:p>
            <a:r>
              <a:rPr lang="en-US"/>
              <a:t>Disability due to the consequence of the original injury, illness or disease. </a:t>
            </a:r>
          </a:p>
          <a:p>
            <a:pPr lvl="1"/>
            <a:r>
              <a:rPr lang="en-US"/>
              <a:t>Example: Fall caused by weak knees damaged by an earlier work-related injury.</a:t>
            </a:r>
          </a:p>
          <a:p>
            <a:r>
              <a:rPr lang="en-US"/>
              <a:t>Inability to work when a light-duty assignment for work-related injury or illness is withdrawn or requirements exceed physical limitations.</a:t>
            </a:r>
            <a:endParaRPr lang="en-US" dirty="0"/>
          </a:p>
        </p:txBody>
      </p:sp>
      <p:sp>
        <p:nvSpPr>
          <p:cNvPr id="2" name="Title 1"/>
          <p:cNvSpPr>
            <a:spLocks noGrp="1"/>
          </p:cNvSpPr>
          <p:nvPr>
            <p:ph type="title"/>
          </p:nvPr>
        </p:nvSpPr>
        <p:spPr/>
        <p:txBody>
          <a:bodyPr/>
          <a:lstStyle/>
          <a:p>
            <a:r>
              <a:rPr lang="en-US"/>
              <a:t>Recurrence of Disability</a:t>
            </a:r>
            <a:endParaRPr lang="en-US" dirty="0"/>
          </a:p>
        </p:txBody>
      </p:sp>
      <p:sp>
        <p:nvSpPr>
          <p:cNvPr id="18" name="Date Placeholder 17"/>
          <p:cNvSpPr>
            <a:spLocks noGrp="1"/>
          </p:cNvSpPr>
          <p:nvPr>
            <p:ph type="dt" sz="half" idx="10"/>
          </p:nvPr>
        </p:nvSpPr>
        <p:spPr/>
        <p:txBody>
          <a:bodyPr/>
          <a:lstStyle/>
          <a:p>
            <a:r>
              <a:rPr lang="en-US"/>
              <a:t>4/17/2017</a:t>
            </a:r>
            <a:endParaRPr lang="en-US" dirty="0"/>
          </a:p>
        </p:txBody>
      </p:sp>
      <p:sp>
        <p:nvSpPr>
          <p:cNvPr id="19" name="Footer Placeholder 18"/>
          <p:cNvSpPr>
            <a:spLocks noGrp="1"/>
          </p:cNvSpPr>
          <p:nvPr>
            <p:ph type="ftr" sz="quarter" idx="11"/>
          </p:nvPr>
        </p:nvSpPr>
        <p:spPr/>
        <p:txBody>
          <a:bodyPr/>
          <a:lstStyle/>
          <a:p>
            <a:endParaRPr lang="en-US" dirty="0"/>
          </a:p>
        </p:txBody>
      </p:sp>
      <p:sp>
        <p:nvSpPr>
          <p:cNvPr id="20" name="Slide Number Placeholder 19"/>
          <p:cNvSpPr>
            <a:spLocks noGrp="1"/>
          </p:cNvSpPr>
          <p:nvPr>
            <p:ph type="sldNum" sz="quarter" idx="12"/>
          </p:nvPr>
        </p:nvSpPr>
        <p:spPr/>
        <p:txBody>
          <a:bodyPr/>
          <a:lstStyle/>
          <a:p>
            <a:fld id="{5B105591-8AB9-466A-9ECD-B0EC48B06FAA}" type="slidenum">
              <a:rPr lang="en-US" smtClean="0"/>
              <a:pPr/>
              <a:t>40</a:t>
            </a:fld>
            <a:endParaRPr lang="en-US" dirty="0"/>
          </a:p>
        </p:txBody>
      </p:sp>
    </p:spTree>
    <p:extLst>
      <p:ext uri="{BB962C8B-B14F-4D97-AF65-F5344CB8AC3E}">
        <p14:creationId xmlns:p14="http://schemas.microsoft.com/office/powerpoint/2010/main" val="115154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Employee and employer required to complete various sections of the form.</a:t>
            </a:r>
          </a:p>
          <a:p>
            <a:r>
              <a:rPr lang="en-US"/>
              <a:t>If employee is no longer working for the Federal Government they should submit the information directly to OWCP.</a:t>
            </a:r>
            <a:endParaRPr lang="en-US" dirty="0"/>
          </a:p>
        </p:txBody>
      </p:sp>
      <p:sp>
        <p:nvSpPr>
          <p:cNvPr id="2" name="Title 1"/>
          <p:cNvSpPr>
            <a:spLocks noGrp="1"/>
          </p:cNvSpPr>
          <p:nvPr>
            <p:ph type="title"/>
          </p:nvPr>
        </p:nvSpPr>
        <p:spPr/>
        <p:txBody>
          <a:bodyPr/>
          <a:lstStyle/>
          <a:p>
            <a:r>
              <a:rPr lang="en-US"/>
              <a:t>CA-2a: Notice of Recurrence </a:t>
            </a:r>
            <a:endParaRPr lang="en-US" dirty="0"/>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7B38D-736B-455E-BE94-DC591F9264FD}" type="slidenum">
              <a:rPr lang="en-US" smtClean="0"/>
              <a:pPr/>
              <a:t>41</a:t>
            </a:fld>
            <a:endParaRPr lang="en-US" dirty="0"/>
          </a:p>
        </p:txBody>
      </p:sp>
    </p:spTree>
    <p:extLst>
      <p:ext uri="{BB962C8B-B14F-4D97-AF65-F5344CB8AC3E}">
        <p14:creationId xmlns:p14="http://schemas.microsoft.com/office/powerpoint/2010/main" val="9597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t>A DOD worker injured their arm on the job three years ago. Following treatment, they have been symptom free for two years. In the last six months, the arm has begun to hurt again and the doctor states that it will require ongoing medical care but the employee can continue to work.</a:t>
            </a:r>
          </a:p>
          <a:p>
            <a:endParaRPr lang="en-US"/>
          </a:p>
          <a:p>
            <a:r>
              <a:rPr lang="en-US"/>
              <a:t>What type of claim is this- a recurrence of medical condition or a recurrence of disability?</a:t>
            </a:r>
          </a:p>
          <a:p>
            <a:r>
              <a:rPr lang="en-US"/>
              <a:t>On Form CA-2a, what line(s) of the form would state which type of recurrence has occurred?</a:t>
            </a:r>
            <a:endParaRPr lang="en-US" dirty="0"/>
          </a:p>
        </p:txBody>
      </p:sp>
      <p:sp>
        <p:nvSpPr>
          <p:cNvPr id="25602" name="Title 1"/>
          <p:cNvSpPr>
            <a:spLocks noGrp="1"/>
          </p:cNvSpPr>
          <p:nvPr>
            <p:ph type="title"/>
          </p:nvPr>
        </p:nvSpPr>
        <p:spPr/>
        <p:txBody>
          <a:bodyPr/>
          <a:lstStyle/>
          <a:p>
            <a:r>
              <a:rPr lang="en-US"/>
              <a:t>Questions to Consider</a:t>
            </a:r>
            <a:endParaRPr lang="en-US" dirty="0"/>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5B105591-8AB9-466A-9ECD-B0EC48B06FAA}" type="slidenum">
              <a:rPr lang="en-US" smtClean="0"/>
              <a:pPr/>
              <a:t>42</a:t>
            </a:fld>
            <a:endParaRPr lang="en-US" dirty="0"/>
          </a:p>
        </p:txBody>
      </p:sp>
    </p:spTree>
    <p:extLst>
      <p:ext uri="{BB962C8B-B14F-4D97-AF65-F5344CB8AC3E}">
        <p14:creationId xmlns:p14="http://schemas.microsoft.com/office/powerpoint/2010/main" val="250404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Users\NEUND\AppData\Local\Microsoft\Windows\Temporary Internet Files\Content.IE5\EITZ5RCK\MP9004423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514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6867" name="Content Placeholder 2"/>
          <p:cNvSpPr>
            <a:spLocks noGrp="1"/>
          </p:cNvSpPr>
          <p:nvPr>
            <p:ph idx="1"/>
          </p:nvPr>
        </p:nvSpPr>
        <p:spPr/>
        <p:txBody>
          <a:bodyPr/>
          <a:lstStyle/>
          <a:p>
            <a:r>
              <a:rPr lang="en-US"/>
              <a:t>Common forms required for OWCP claims include:</a:t>
            </a:r>
          </a:p>
          <a:p>
            <a:r>
              <a:rPr lang="en-US"/>
              <a:t>CA-7: Claim for Compensation</a:t>
            </a:r>
          </a:p>
          <a:p>
            <a:r>
              <a:rPr lang="en-US"/>
              <a:t>CA-20: Attending Physician’s Report</a:t>
            </a:r>
          </a:p>
          <a:p>
            <a:r>
              <a:rPr lang="en-US"/>
              <a:t>CA-17: Duty Status Report</a:t>
            </a:r>
            <a:endParaRPr lang="en-US" dirty="0"/>
          </a:p>
        </p:txBody>
      </p:sp>
      <p:sp>
        <p:nvSpPr>
          <p:cNvPr id="36866" name="Title 1"/>
          <p:cNvSpPr>
            <a:spLocks noGrp="1"/>
          </p:cNvSpPr>
          <p:nvPr>
            <p:ph type="title"/>
          </p:nvPr>
        </p:nvSpPr>
        <p:spPr/>
        <p:txBody>
          <a:bodyPr/>
          <a:lstStyle/>
          <a:p>
            <a:r>
              <a:rPr lang="en-US"/>
              <a:t>Compensation and Medical Forms </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a:t>Room 1: CA-7</a:t>
            </a:r>
          </a:p>
          <a:p>
            <a:r>
              <a:rPr lang="en-US"/>
              <a:t>Identify the section(s) of the form:</a:t>
            </a:r>
          </a:p>
          <a:p>
            <a:r>
              <a:rPr lang="en-US"/>
              <a:t>Where the employee can ask for leave buy back.</a:t>
            </a:r>
          </a:p>
          <a:p>
            <a:endParaRPr lang="en-US" dirty="0"/>
          </a:p>
        </p:txBody>
      </p:sp>
      <p:sp>
        <p:nvSpPr>
          <p:cNvPr id="4" name="Content Placeholder 3"/>
          <p:cNvSpPr>
            <a:spLocks noGrp="1"/>
          </p:cNvSpPr>
          <p:nvPr>
            <p:ph sz="half" idx="2"/>
          </p:nvPr>
        </p:nvSpPr>
        <p:spPr/>
        <p:txBody>
          <a:bodyPr/>
          <a:lstStyle/>
          <a:p>
            <a:r>
              <a:rPr lang="en-US"/>
              <a:t>Room 2: CA-20 </a:t>
            </a:r>
          </a:p>
          <a:p>
            <a:r>
              <a:rPr lang="en-US"/>
              <a:t>Identify the line on the form:</a:t>
            </a:r>
          </a:p>
          <a:p>
            <a:r>
              <a:rPr lang="en-US"/>
              <a:t>Where the physician indicates what the diagnosis is for the medical condition</a:t>
            </a:r>
          </a:p>
          <a:p>
            <a:r>
              <a:rPr lang="en-US"/>
              <a:t>Where the physician states that the medical condition was caused or aggravated by an employment activity.</a:t>
            </a:r>
          </a:p>
          <a:p>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1A93BF6-9362-4C35-9B1C-9F962DC16ECD}" type="slidenum">
              <a:rPr lang="en-US" smtClean="0"/>
              <a:pPr/>
              <a:t>44</a:t>
            </a:fld>
            <a:endParaRPr lang="en-US" dirty="0"/>
          </a:p>
        </p:txBody>
      </p:sp>
      <p:sp>
        <p:nvSpPr>
          <p:cNvPr id="25602" name="Title 1"/>
          <p:cNvSpPr>
            <a:spLocks noGrp="1"/>
          </p:cNvSpPr>
          <p:nvPr>
            <p:ph type="title"/>
          </p:nvPr>
        </p:nvSpPr>
        <p:spPr/>
        <p:txBody>
          <a:bodyPr/>
          <a:lstStyle/>
          <a:p>
            <a:r>
              <a:rPr lang="en-US"/>
              <a:t>Breakout Room Activity</a:t>
            </a:r>
            <a:endParaRPr lang="en-US" dirty="0"/>
          </a:p>
        </p:txBody>
      </p:sp>
    </p:spTree>
    <p:extLst>
      <p:ext uri="{BB962C8B-B14F-4D97-AF65-F5344CB8AC3E}">
        <p14:creationId xmlns:p14="http://schemas.microsoft.com/office/powerpoint/2010/main" val="4068014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Note: Not used for compensation during the 45 day COP period under traumatic injury events.</a:t>
            </a:r>
          </a:p>
          <a:p>
            <a:r>
              <a:rPr lang="en-US"/>
              <a:t>When to file:</a:t>
            </a:r>
          </a:p>
          <a:p>
            <a:pPr lvl="1"/>
            <a:r>
              <a:rPr lang="en-US"/>
              <a:t>Wage loss compensation: COP ends; LWOP starts and biweekly afterwards </a:t>
            </a:r>
          </a:p>
          <a:p>
            <a:pPr lvl="1"/>
            <a:r>
              <a:rPr lang="en-US"/>
              <a:t>Leave buy back: within one year of date leave used or claim accepted, whichever is later (CA 7a and CA 7 b)</a:t>
            </a:r>
          </a:p>
          <a:p>
            <a:pPr lvl="1"/>
            <a:r>
              <a:rPr lang="en-US"/>
              <a:t>Schedule award: maximum medical improvement (MMI) </a:t>
            </a:r>
          </a:p>
          <a:p>
            <a:r>
              <a:rPr lang="en-US"/>
              <a:t>Agency must send to OWCP within five (5) workdays. </a:t>
            </a:r>
          </a:p>
          <a:p>
            <a:pPr lvl="1"/>
            <a:endParaRPr lang="en-US"/>
          </a:p>
          <a:p>
            <a:endParaRPr lang="en-US" dirty="0"/>
          </a:p>
        </p:txBody>
      </p:sp>
      <p:sp>
        <p:nvSpPr>
          <p:cNvPr id="37890" name="Title 1"/>
          <p:cNvSpPr>
            <a:spLocks noGrp="1"/>
          </p:cNvSpPr>
          <p:nvPr>
            <p:ph type="title"/>
          </p:nvPr>
        </p:nvSpPr>
        <p:spPr/>
        <p:txBody>
          <a:bodyPr/>
          <a:lstStyle/>
          <a:p>
            <a:r>
              <a:rPr lang="en-US"/>
              <a:t>CA-7: Claim for Compensation</a:t>
            </a:r>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p:txBody>
          <a:bodyPr/>
          <a:lstStyle/>
          <a:p>
            <a:r>
              <a:rPr lang="en-US"/>
              <a:t>Submitted to OWCP along with CA-7 for wage loss or leave buy back</a:t>
            </a:r>
          </a:p>
          <a:p>
            <a:r>
              <a:rPr lang="en-US"/>
              <a:t>Requests information on:</a:t>
            </a:r>
          </a:p>
          <a:p>
            <a:pPr lvl="1"/>
            <a:r>
              <a:rPr lang="en-US"/>
              <a:t>Diagnosis</a:t>
            </a:r>
          </a:p>
          <a:p>
            <a:pPr lvl="1"/>
            <a:r>
              <a:rPr lang="en-US"/>
              <a:t>Prognosis</a:t>
            </a:r>
          </a:p>
          <a:p>
            <a:pPr lvl="1"/>
            <a:r>
              <a:rPr lang="en-US"/>
              <a:t>History of injury</a:t>
            </a:r>
          </a:p>
          <a:p>
            <a:pPr lvl="1"/>
            <a:r>
              <a:rPr lang="en-US"/>
              <a:t>Prima facie statement of causal relationship, etc. </a:t>
            </a:r>
            <a:endParaRPr lang="en-US" dirty="0"/>
          </a:p>
        </p:txBody>
      </p:sp>
      <p:sp>
        <p:nvSpPr>
          <p:cNvPr id="2" name="Title 1"/>
          <p:cNvSpPr>
            <a:spLocks noGrp="1"/>
          </p:cNvSpPr>
          <p:nvPr>
            <p:ph type="title"/>
          </p:nvPr>
        </p:nvSpPr>
        <p:spPr/>
        <p:txBody>
          <a:bodyPr/>
          <a:lstStyle/>
          <a:p>
            <a:r>
              <a:rPr lang="en-US"/>
              <a:t>CA-20: Attending Physicians Report</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FA7B38D-736B-455E-BE94-DC591F9264FD}"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r>
              <a:rPr lang="en-US"/>
              <a:t>Provides OWCP and Agency with medical report about the employee’s ability to work</a:t>
            </a:r>
          </a:p>
          <a:p>
            <a:r>
              <a:rPr lang="en-US"/>
              <a:t>Agency can send to physician at anytime during life of claim</a:t>
            </a:r>
            <a:endParaRPr lang="en-US" dirty="0"/>
          </a:p>
        </p:txBody>
      </p:sp>
      <p:sp>
        <p:nvSpPr>
          <p:cNvPr id="39938" name="Title 1"/>
          <p:cNvSpPr>
            <a:spLocks noGrp="1"/>
          </p:cNvSpPr>
          <p:nvPr>
            <p:ph type="title"/>
          </p:nvPr>
        </p:nvSpPr>
        <p:spPr/>
        <p:txBody>
          <a:bodyPr/>
          <a:lstStyle/>
          <a:p>
            <a:r>
              <a:rPr lang="en-US"/>
              <a:t>CA-17: Duty Status Report</a:t>
            </a:r>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r>
              <a:rPr lang="en-US"/>
              <a:t>U.S. Department of Labor, DFEC Central Mailroom, P.O. Box 8300, London, KY, 40742-8300. </a:t>
            </a:r>
          </a:p>
          <a:p>
            <a:r>
              <a:rPr lang="en-US"/>
              <a:t>Employees’ Compensation  Operations and Management Portal</a:t>
            </a:r>
          </a:p>
          <a:p>
            <a:r>
              <a:rPr lang="en-US"/>
              <a:t>    </a:t>
            </a:r>
            <a:r>
              <a:rPr lang="en-US">
                <a:hlinkClick r:id="rId3"/>
              </a:rPr>
              <a:t>www.ecomp.dol.gov/#</a:t>
            </a:r>
            <a:endParaRPr lang="en-US"/>
          </a:p>
          <a:p>
            <a:endParaRPr lang="en-US"/>
          </a:p>
          <a:p>
            <a:endParaRPr lang="en-US" dirty="0"/>
          </a:p>
        </p:txBody>
      </p:sp>
      <p:sp>
        <p:nvSpPr>
          <p:cNvPr id="39938" name="Title 1"/>
          <p:cNvSpPr>
            <a:spLocks noGrp="1"/>
          </p:cNvSpPr>
          <p:nvPr>
            <p:ph type="title"/>
          </p:nvPr>
        </p:nvSpPr>
        <p:spPr/>
        <p:txBody>
          <a:bodyPr/>
          <a:lstStyle/>
          <a:p>
            <a:r>
              <a:rPr lang="en-US"/>
              <a:t>Submitting Forms to OWCP</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48</a:t>
            </a:fld>
            <a:endParaRPr lang="en-US" dirty="0"/>
          </a:p>
        </p:txBody>
      </p:sp>
    </p:spTree>
    <p:extLst>
      <p:ext uri="{BB962C8B-B14F-4D97-AF65-F5344CB8AC3E}">
        <p14:creationId xmlns:p14="http://schemas.microsoft.com/office/powerpoint/2010/main" val="389578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btitle 24"/>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a:t>Getting through the Process:</a:t>
            </a:r>
            <a:br>
              <a:rPr lang="en-US"/>
            </a:br>
            <a:r>
              <a:rPr lang="en-US"/>
              <a:t>Selecting and Completing OWCP Forms</a:t>
            </a:r>
            <a:endParaRPr lang="en-US" dirty="0"/>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EF6EA861-547E-4CE2-84B7-24B548C2F51D}"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a:p>
            <a:endParaRPr lang="en-US" dirty="0"/>
          </a:p>
        </p:txBody>
      </p:sp>
      <p:sp>
        <p:nvSpPr>
          <p:cNvPr id="2" name="Title 1"/>
          <p:cNvSpPr>
            <a:spLocks noGrp="1"/>
          </p:cNvSpPr>
          <p:nvPr>
            <p:ph type="title"/>
          </p:nvPr>
        </p:nvSpPr>
        <p:spPr/>
        <p:txBody>
          <a:bodyPr/>
          <a:lstStyle/>
          <a:p>
            <a:r>
              <a:rPr lang="en-US"/>
              <a:t>Parking Lot</a:t>
            </a:r>
            <a:endParaRPr lang="en-US" dirty="0"/>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5B105591-8AB9-466A-9ECD-B0EC48B06FAA}"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008" y="1811000"/>
            <a:ext cx="683242" cy="389448"/>
          </a:xfrm>
          <a:prstGeom prst="rect">
            <a:avLst/>
          </a:prstGeom>
        </p:spPr>
      </p:pic>
    </p:spTree>
    <p:extLst>
      <p:ext uri="{BB962C8B-B14F-4D97-AF65-F5344CB8AC3E}">
        <p14:creationId xmlns:p14="http://schemas.microsoft.com/office/powerpoint/2010/main" val="4017384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See Participant Workbook – page 8-9 (OWCP Worksheet)</a:t>
            </a:r>
          </a:p>
          <a:p>
            <a:r>
              <a:rPr lang="en-US"/>
              <a:t>Covered Under FECA?</a:t>
            </a:r>
          </a:p>
          <a:p>
            <a:r>
              <a:rPr lang="en-US"/>
              <a:t>Injury or Illness?</a:t>
            </a:r>
          </a:p>
          <a:p>
            <a:r>
              <a:rPr lang="en-US"/>
              <a:t>What forms apply?</a:t>
            </a:r>
          </a:p>
          <a:p>
            <a:r>
              <a:rPr lang="en-US"/>
              <a:t>What specific timeline or deadlines may affect processing this claim?</a:t>
            </a:r>
          </a:p>
          <a:p>
            <a:endParaRPr lang="en-US" dirty="0"/>
          </a:p>
        </p:txBody>
      </p:sp>
      <p:sp>
        <p:nvSpPr>
          <p:cNvPr id="50178" name="Title 1"/>
          <p:cNvSpPr>
            <a:spLocks noGrp="1"/>
          </p:cNvSpPr>
          <p:nvPr>
            <p:ph type="title"/>
          </p:nvPr>
        </p:nvSpPr>
        <p:spPr/>
        <p:txBody>
          <a:bodyPr/>
          <a:lstStyle/>
          <a:p>
            <a:r>
              <a:rPr lang="en-US"/>
              <a:t>Case Studies – OWCP Forms</a:t>
            </a:r>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AB7FE1BB-ED1A-40E9-BBFB-0808050A1947}"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Bob McDonald – DOD Employee</a:t>
            </a:r>
          </a:p>
          <a:p>
            <a:r>
              <a:rPr lang="en-US"/>
              <a:t>Fell down and hurt myself while walking. Had to leave a work meeting to go to the doctor. </a:t>
            </a:r>
          </a:p>
          <a:p>
            <a:endParaRPr lang="en-US"/>
          </a:p>
          <a:p>
            <a:r>
              <a:rPr lang="en-US"/>
              <a:t>Sallie Atwood – USDA </a:t>
            </a:r>
          </a:p>
          <a:p>
            <a:r>
              <a:rPr lang="en-US"/>
              <a:t>I have problems using my right hand due to numbness in my fingers. I am an inspector for the USDA.</a:t>
            </a:r>
          </a:p>
          <a:p>
            <a:endParaRPr lang="en-US"/>
          </a:p>
          <a:p>
            <a:endParaRPr lang="en-US" dirty="0"/>
          </a:p>
        </p:txBody>
      </p:sp>
      <p:sp>
        <p:nvSpPr>
          <p:cNvPr id="48130" name="Title 1"/>
          <p:cNvSpPr>
            <a:spLocks noGrp="1"/>
          </p:cNvSpPr>
          <p:nvPr>
            <p:ph type="title"/>
          </p:nvPr>
        </p:nvSpPr>
        <p:spPr/>
        <p:txBody>
          <a:bodyPr/>
          <a:lstStyle/>
          <a:p>
            <a:r>
              <a:rPr lang="en-US"/>
              <a:t>Initial Reports</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AB7FE1BB-ED1A-40E9-BBFB-0808050A1947}" type="slidenum">
              <a:rPr lang="en-US" smtClean="0"/>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r>
              <a:rPr lang="en-US"/>
              <a:t>I am a civilian employee for the Air Force stationed at the Pentagon in Washington, DC. I was walking in the corridor outside Room 303 on December 15, 2011 at 12:30 pm on the way to a meeting called by my supervisor on RIF procedures. I slipped on a wet area of a recently cleaned tile floor and fell hard on my back and shoulder. I twisted to try to break my fall and my back, right hip, right hand and shoulder hit the floor first. A maintenance worker, Tim Shields heard me fall and came out of Room 303 to help me when I was on the ground. I had intense pain in my back, right hip, right should and hand. My neck was sore from twisting quickly as I hit the ground. Tim helped me to my feet and I made my way to the meeting, but my co-workers saw me and excused me from the meeting to get medical treatment. I called my supervisor to inform him of the situation while a co-worker, Sally Munger drove me to the clinic.</a:t>
            </a:r>
          </a:p>
          <a:p>
            <a:r>
              <a:rPr lang="en-US"/>
              <a:t>Received medical treatment for minor sprain to right arm on December 15 and was able to return to work on December 17. </a:t>
            </a:r>
          </a:p>
          <a:p>
            <a:r>
              <a:rPr lang="en-US"/>
              <a:t>FECA coverage: </a:t>
            </a:r>
          </a:p>
          <a:p>
            <a:r>
              <a:rPr lang="en-US"/>
              <a:t>Type of Injury:  </a:t>
            </a:r>
          </a:p>
          <a:p>
            <a:r>
              <a:rPr lang="en-US"/>
              <a:t>Forms required:</a:t>
            </a:r>
            <a:endParaRPr lang="en-US" dirty="0"/>
          </a:p>
        </p:txBody>
      </p:sp>
      <p:sp>
        <p:nvSpPr>
          <p:cNvPr id="5" name="Title 4"/>
          <p:cNvSpPr>
            <a:spLocks noGrp="1"/>
          </p:cNvSpPr>
          <p:nvPr>
            <p:ph type="title"/>
          </p:nvPr>
        </p:nvSpPr>
        <p:spPr/>
        <p:txBody>
          <a:bodyPr/>
          <a:lstStyle/>
          <a:p>
            <a:r>
              <a:rPr lang="en-US"/>
              <a:t>Bob McDonald – DOD</a:t>
            </a:r>
            <a:endParaRPr lang="en-US" dirty="0"/>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B105591-8AB9-466A-9ECD-B0EC48B06FAA}" type="slidenum">
              <a:rPr lang="en-US" smtClean="0"/>
              <a:pPr/>
              <a:t>52</a:t>
            </a:fld>
            <a:endParaRPr lang="en-US" dirty="0"/>
          </a:p>
        </p:txBody>
      </p:sp>
    </p:spTree>
    <p:extLst>
      <p:ext uri="{BB962C8B-B14F-4D97-AF65-F5344CB8AC3E}">
        <p14:creationId xmlns:p14="http://schemas.microsoft.com/office/powerpoint/2010/main" val="1005450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r>
              <a:rPr lang="en-US"/>
              <a:t>I am a USDA Food Inspector stationed in Omaha, Nebraska. I have worked for the last 15 years inspecting chickens at the All American Poultry plant in Omaha, Nebraska. On August 20, 2012 I saw my physician, Dr. Xi Oh, regarding problems with my right hand. I have significant numbness and weakness in my right hand at the thumb, index finger, and middle ring finger. At work, I repeatedly use the same hand movements to inspect the birds after they are rinsed in cold water and coolant. Dr. Oh diagnosed my condition as work-related carpel tunnel syndrome after I demonstrated my inspection process.  </a:t>
            </a:r>
          </a:p>
          <a:p>
            <a:r>
              <a:rPr lang="en-US"/>
              <a:t>Doctor Oh confirmed the diagnosis using positive determinations based on Phalen’s test and Tinel’s Sign test, for work-related carpel tunnel syndrome. Treatment consists of four weeks of rest, with oral cortesteroid treatment in the first two weeks. Ms. Atwood will need to use a splint following her return to duty on September 24. Treatment and therapy will require approximately two 4-hour medical visits every three months.</a:t>
            </a:r>
          </a:p>
          <a:p>
            <a:r>
              <a:rPr lang="en-US"/>
              <a:t>FECA coverage: </a:t>
            </a:r>
          </a:p>
          <a:p>
            <a:r>
              <a:rPr lang="en-US"/>
              <a:t>Type of Injury:  </a:t>
            </a:r>
          </a:p>
          <a:p>
            <a:r>
              <a:rPr lang="en-US"/>
              <a:t>Forms required:</a:t>
            </a:r>
          </a:p>
          <a:p>
            <a:endParaRPr lang="en-US" dirty="0"/>
          </a:p>
        </p:txBody>
      </p:sp>
      <p:sp>
        <p:nvSpPr>
          <p:cNvPr id="5" name="Title 4"/>
          <p:cNvSpPr>
            <a:spLocks noGrp="1"/>
          </p:cNvSpPr>
          <p:nvPr>
            <p:ph type="title"/>
          </p:nvPr>
        </p:nvSpPr>
        <p:spPr/>
        <p:txBody>
          <a:bodyPr>
            <a:normAutofit fontScale="90000"/>
          </a:bodyPr>
          <a:lstStyle/>
          <a:p>
            <a:br>
              <a:rPr lang="en-US"/>
            </a:br>
            <a:r>
              <a:rPr lang="en-US"/>
              <a:t>Sallie Atwood– USDA</a:t>
            </a:r>
            <a:br>
              <a:rPr lang="en-US"/>
            </a:br>
            <a:endParaRPr lang="en-US" dirty="0"/>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B105591-8AB9-466A-9ECD-B0EC48B06FAA}" type="slidenum">
              <a:rPr lang="en-US" smtClean="0"/>
              <a:pPr/>
              <a:t>53</a:t>
            </a:fld>
            <a:endParaRPr lang="en-US" dirty="0"/>
          </a:p>
        </p:txBody>
      </p:sp>
    </p:spTree>
    <p:extLst>
      <p:ext uri="{BB962C8B-B14F-4D97-AF65-F5344CB8AC3E}">
        <p14:creationId xmlns:p14="http://schemas.microsoft.com/office/powerpoint/2010/main" val="3428477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ubtitle 2"/>
          <p:cNvSpPr>
            <a:spLocks noGrp="1"/>
          </p:cNvSpPr>
          <p:nvPr>
            <p:ph type="subTitle" idx="1"/>
          </p:nvPr>
        </p:nvSpPr>
        <p:spPr/>
        <p:txBody>
          <a:bodyPr/>
          <a:lstStyle/>
          <a:p>
            <a:r>
              <a:rPr lang="en-US" dirty="0"/>
              <a:t>Light Duty Offers and the OWCP Appeals Process</a:t>
            </a:r>
          </a:p>
        </p:txBody>
      </p:sp>
      <p:sp>
        <p:nvSpPr>
          <p:cNvPr id="2" name="Title 1"/>
          <p:cNvSpPr>
            <a:spLocks noGrp="1"/>
          </p:cNvSpPr>
          <p:nvPr>
            <p:ph type="ctrTitle"/>
          </p:nvPr>
        </p:nvSpPr>
        <p:spPr/>
        <p:txBody>
          <a:bodyPr/>
          <a:lstStyle/>
          <a:p>
            <a:r>
              <a:rPr lang="en-US"/>
              <a:t>SPECIAL CONSIDERATIONS</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EF6EA861-547E-4CE2-84B7-24B548C2F51D}" type="slidenum">
              <a:rPr lang="en-US" smtClean="0"/>
              <a:pPr/>
              <a:t>54</a:t>
            </a:fld>
            <a:endParaRPr lang="en-US" dirty="0"/>
          </a:p>
        </p:txBody>
      </p:sp>
    </p:spTree>
    <p:extLst>
      <p:ext uri="{BB962C8B-B14F-4D97-AF65-F5344CB8AC3E}">
        <p14:creationId xmlns:p14="http://schemas.microsoft.com/office/powerpoint/2010/main" val="2475444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 name="Picture Placeholder 41983"/>
          <p:cNvSpPr>
            <a:spLocks noGrp="1"/>
          </p:cNvSpPr>
          <p:nvPr>
            <p:ph type="pic" sz="quarter" idx="10"/>
          </p:nvPr>
        </p:nvSpPr>
        <p:spPr/>
      </p:sp>
      <p:sp>
        <p:nvSpPr>
          <p:cNvPr id="41987" name="Rectangle 3"/>
          <p:cNvSpPr>
            <a:spLocks noGrp="1" noChangeArrowheads="1"/>
          </p:cNvSpPr>
          <p:nvPr>
            <p:ph idx="1"/>
          </p:nvPr>
        </p:nvSpPr>
        <p:spPr/>
        <p:txBody>
          <a:bodyPr>
            <a:normAutofit lnSpcReduction="10000"/>
          </a:bodyPr>
          <a:lstStyle/>
          <a:p>
            <a:r>
              <a:rPr lang="en-US"/>
              <a:t>Can be made verbally but must be followed-up in writing</a:t>
            </a:r>
          </a:p>
          <a:p>
            <a:r>
              <a:rPr lang="en-US"/>
              <a:t>Must include: job description, physical demands of position, organizational and geographical location, date available, date response required</a:t>
            </a:r>
          </a:p>
          <a:p>
            <a:r>
              <a:rPr lang="en-US"/>
              <a:t>OWCP determines if appropriate</a:t>
            </a:r>
          </a:p>
          <a:p>
            <a:r>
              <a:rPr lang="en-US"/>
              <a:t>CA-17 Duty Status Report describes work limitations/restrictions by physician.</a:t>
            </a:r>
            <a:endParaRPr lang="en-US" dirty="0"/>
          </a:p>
        </p:txBody>
      </p:sp>
      <p:sp>
        <p:nvSpPr>
          <p:cNvPr id="18" name="Date Placeholder 17"/>
          <p:cNvSpPr>
            <a:spLocks noGrp="1"/>
          </p:cNvSpPr>
          <p:nvPr>
            <p:ph type="dt" sz="half" idx="11"/>
          </p:nvPr>
        </p:nvSpPr>
        <p:spPr/>
        <p:txBody>
          <a:bodyPr/>
          <a:lstStyle/>
          <a:p>
            <a:r>
              <a:rPr lang="en-US"/>
              <a:t>4/17/2017</a:t>
            </a:r>
            <a:endParaRPr lang="en-US" dirty="0"/>
          </a:p>
        </p:txBody>
      </p:sp>
      <p:sp>
        <p:nvSpPr>
          <p:cNvPr id="19" name="Footer Placeholder 18"/>
          <p:cNvSpPr>
            <a:spLocks noGrp="1"/>
          </p:cNvSpPr>
          <p:nvPr>
            <p:ph type="ftr" sz="quarter" idx="12"/>
          </p:nvPr>
        </p:nvSpPr>
        <p:spPr/>
        <p:txBody>
          <a:bodyPr/>
          <a:lstStyle/>
          <a:p>
            <a:endParaRPr lang="en-US"/>
          </a:p>
        </p:txBody>
      </p:sp>
      <p:sp>
        <p:nvSpPr>
          <p:cNvPr id="20" name="Slide Number Placeholder 19"/>
          <p:cNvSpPr>
            <a:spLocks noGrp="1"/>
          </p:cNvSpPr>
          <p:nvPr>
            <p:ph type="sldNum" sz="quarter" idx="13"/>
          </p:nvPr>
        </p:nvSpPr>
        <p:spPr/>
        <p:txBody>
          <a:bodyPr/>
          <a:lstStyle/>
          <a:p>
            <a:fld id="{5B105591-8AB9-466A-9ECD-B0EC48B06FAA}" type="slidenum">
              <a:rPr lang="en-US" smtClean="0"/>
              <a:pPr/>
              <a:t>55</a:t>
            </a:fld>
            <a:endParaRPr lang="en-US" dirty="0"/>
          </a:p>
        </p:txBody>
      </p:sp>
      <p:sp>
        <p:nvSpPr>
          <p:cNvPr id="41986" name="Rectangle 2"/>
          <p:cNvSpPr>
            <a:spLocks noGrp="1" noChangeArrowheads="1"/>
          </p:cNvSpPr>
          <p:nvPr>
            <p:ph type="title"/>
          </p:nvPr>
        </p:nvSpPr>
        <p:spPr/>
        <p:txBody>
          <a:bodyPr/>
          <a:lstStyle/>
          <a:p>
            <a:r>
              <a:rPr lang="en-US"/>
              <a:t>Light Duty Offers</a:t>
            </a:r>
            <a:endParaRPr lang="en-US" dirty="0"/>
          </a:p>
        </p:txBody>
      </p:sp>
    </p:spTree>
    <p:extLst>
      <p:ext uri="{BB962C8B-B14F-4D97-AF65-F5344CB8AC3E}">
        <p14:creationId xmlns:p14="http://schemas.microsoft.com/office/powerpoint/2010/main" val="823779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p:sp>
      <p:sp>
        <p:nvSpPr>
          <p:cNvPr id="43011" name="Rectangle 3"/>
          <p:cNvSpPr>
            <a:spLocks noGrp="1" noChangeArrowheads="1"/>
          </p:cNvSpPr>
          <p:nvPr>
            <p:ph idx="1"/>
          </p:nvPr>
        </p:nvSpPr>
        <p:spPr/>
        <p:txBody>
          <a:bodyPr/>
          <a:lstStyle/>
          <a:p>
            <a:r>
              <a:rPr lang="en-US"/>
              <a:t>Hearing</a:t>
            </a:r>
          </a:p>
          <a:p>
            <a:pPr lvl="1"/>
            <a:r>
              <a:rPr lang="en-US"/>
              <a:t>Oral Hearing</a:t>
            </a:r>
          </a:p>
          <a:p>
            <a:pPr lvl="1"/>
            <a:r>
              <a:rPr lang="en-US"/>
              <a:t>Review of Written Record</a:t>
            </a:r>
          </a:p>
          <a:p>
            <a:r>
              <a:rPr lang="en-US"/>
              <a:t>Reconsideration</a:t>
            </a:r>
          </a:p>
          <a:p>
            <a:r>
              <a:rPr lang="en-US"/>
              <a:t>Employees’ Compensation Appeal Board (ECAB)</a:t>
            </a:r>
            <a:endParaRPr lang="en-US" dirty="0"/>
          </a:p>
        </p:txBody>
      </p:sp>
      <p:sp>
        <p:nvSpPr>
          <p:cNvPr id="13" name="Date Placeholder 12"/>
          <p:cNvSpPr>
            <a:spLocks noGrp="1"/>
          </p:cNvSpPr>
          <p:nvPr>
            <p:ph type="dt" sz="half" idx="11"/>
          </p:nvPr>
        </p:nvSpPr>
        <p:spPr/>
        <p:txBody>
          <a:bodyPr/>
          <a:lstStyle/>
          <a:p>
            <a:r>
              <a:rPr lang="en-US"/>
              <a:t>4/17/2017</a:t>
            </a:r>
            <a:endParaRPr lang="en-US" dirty="0"/>
          </a:p>
        </p:txBody>
      </p:sp>
      <p:sp>
        <p:nvSpPr>
          <p:cNvPr id="14" name="Footer Placeholder 13"/>
          <p:cNvSpPr>
            <a:spLocks noGrp="1"/>
          </p:cNvSpPr>
          <p:nvPr>
            <p:ph type="ftr" sz="quarter" idx="12"/>
          </p:nvPr>
        </p:nvSpPr>
        <p:spPr/>
        <p:txBody>
          <a:bodyPr/>
          <a:lstStyle/>
          <a:p>
            <a:endParaRPr lang="en-US"/>
          </a:p>
        </p:txBody>
      </p:sp>
      <p:sp>
        <p:nvSpPr>
          <p:cNvPr id="15" name="Slide Number Placeholder 14"/>
          <p:cNvSpPr>
            <a:spLocks noGrp="1"/>
          </p:cNvSpPr>
          <p:nvPr>
            <p:ph type="sldNum" sz="quarter" idx="13"/>
          </p:nvPr>
        </p:nvSpPr>
        <p:spPr/>
        <p:txBody>
          <a:bodyPr/>
          <a:lstStyle/>
          <a:p>
            <a:fld id="{5B105591-8AB9-466A-9ECD-B0EC48B06FAA}" type="slidenum">
              <a:rPr lang="en-US" smtClean="0"/>
              <a:pPr/>
              <a:t>56</a:t>
            </a:fld>
            <a:endParaRPr lang="en-US" dirty="0"/>
          </a:p>
        </p:txBody>
      </p:sp>
      <p:sp>
        <p:nvSpPr>
          <p:cNvPr id="43010" name="Rectangle 2"/>
          <p:cNvSpPr>
            <a:spLocks noGrp="1" noChangeArrowheads="1"/>
          </p:cNvSpPr>
          <p:nvPr>
            <p:ph type="title"/>
          </p:nvPr>
        </p:nvSpPr>
        <p:spPr/>
        <p:txBody>
          <a:bodyPr/>
          <a:lstStyle/>
          <a:p>
            <a:r>
              <a:rPr lang="en-US"/>
              <a:t>Appeal Process</a:t>
            </a:r>
            <a:endParaRPr lang="en-US" dirty="0"/>
          </a:p>
        </p:txBody>
      </p:sp>
    </p:spTree>
    <p:extLst>
      <p:ext uri="{BB962C8B-B14F-4D97-AF65-F5344CB8AC3E}">
        <p14:creationId xmlns:p14="http://schemas.microsoft.com/office/powerpoint/2010/main" val="244350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p:sp>
      <p:sp>
        <p:nvSpPr>
          <p:cNvPr id="45059" name="Rectangle 3"/>
          <p:cNvSpPr>
            <a:spLocks noGrp="1" noChangeArrowheads="1"/>
          </p:cNvSpPr>
          <p:nvPr>
            <p:ph idx="1"/>
          </p:nvPr>
        </p:nvSpPr>
        <p:spPr/>
        <p:txBody>
          <a:bodyPr>
            <a:normAutofit lnSpcReduction="10000"/>
          </a:bodyPr>
          <a:lstStyle/>
          <a:p>
            <a:r>
              <a:rPr lang="en-US"/>
              <a:t>Can be an oral hearing or a review of the written record</a:t>
            </a:r>
          </a:p>
          <a:p>
            <a:pPr lvl="1"/>
            <a:r>
              <a:rPr lang="en-US"/>
              <a:t>Oral hearing is an informal process. Telephone or at a location within 100 miles of employees home. </a:t>
            </a:r>
          </a:p>
          <a:p>
            <a:pPr lvl="1"/>
            <a:r>
              <a:rPr lang="en-US"/>
              <a:t>Review of written record by hearing representative to go over official record and any additional information submitted.</a:t>
            </a:r>
          </a:p>
          <a:p>
            <a:r>
              <a:rPr lang="en-US"/>
              <a:t>Request within 30 days </a:t>
            </a:r>
          </a:p>
          <a:p>
            <a:r>
              <a:rPr lang="en-US"/>
              <a:t>Cannot request if already requested reconsideration.  </a:t>
            </a:r>
          </a:p>
          <a:p>
            <a:endParaRPr lang="en-US" dirty="0"/>
          </a:p>
        </p:txBody>
      </p:sp>
      <p:sp>
        <p:nvSpPr>
          <p:cNvPr id="13" name="Date Placeholder 12"/>
          <p:cNvSpPr>
            <a:spLocks noGrp="1"/>
          </p:cNvSpPr>
          <p:nvPr>
            <p:ph type="dt" sz="half" idx="11"/>
          </p:nvPr>
        </p:nvSpPr>
        <p:spPr/>
        <p:txBody>
          <a:bodyPr/>
          <a:lstStyle/>
          <a:p>
            <a:r>
              <a:rPr lang="en-US"/>
              <a:t>4/17/2017</a:t>
            </a:r>
            <a:endParaRPr lang="en-US" dirty="0"/>
          </a:p>
        </p:txBody>
      </p:sp>
      <p:sp>
        <p:nvSpPr>
          <p:cNvPr id="14" name="Footer Placeholder 13"/>
          <p:cNvSpPr>
            <a:spLocks noGrp="1"/>
          </p:cNvSpPr>
          <p:nvPr>
            <p:ph type="ftr" sz="quarter" idx="12"/>
          </p:nvPr>
        </p:nvSpPr>
        <p:spPr/>
        <p:txBody>
          <a:bodyPr/>
          <a:lstStyle/>
          <a:p>
            <a:endParaRPr lang="en-US"/>
          </a:p>
        </p:txBody>
      </p:sp>
      <p:sp>
        <p:nvSpPr>
          <p:cNvPr id="15" name="Slide Number Placeholder 14"/>
          <p:cNvSpPr>
            <a:spLocks noGrp="1"/>
          </p:cNvSpPr>
          <p:nvPr>
            <p:ph type="sldNum" sz="quarter" idx="13"/>
          </p:nvPr>
        </p:nvSpPr>
        <p:spPr/>
        <p:txBody>
          <a:bodyPr/>
          <a:lstStyle/>
          <a:p>
            <a:fld id="{5B105591-8AB9-466A-9ECD-B0EC48B06FAA}" type="slidenum">
              <a:rPr lang="en-US" smtClean="0"/>
              <a:pPr/>
              <a:t>57</a:t>
            </a:fld>
            <a:endParaRPr lang="en-US" dirty="0"/>
          </a:p>
        </p:txBody>
      </p:sp>
      <p:sp>
        <p:nvSpPr>
          <p:cNvPr id="45058" name="Rectangle 2"/>
          <p:cNvSpPr>
            <a:spLocks noGrp="1" noChangeArrowheads="1"/>
          </p:cNvSpPr>
          <p:nvPr>
            <p:ph type="title"/>
          </p:nvPr>
        </p:nvSpPr>
        <p:spPr/>
        <p:txBody>
          <a:bodyPr/>
          <a:lstStyle/>
          <a:p>
            <a:r>
              <a:rPr lang="en-US"/>
              <a:t>Hearing or Review of Written Record</a:t>
            </a:r>
            <a:endParaRPr lang="en-US" dirty="0"/>
          </a:p>
        </p:txBody>
      </p:sp>
    </p:spTree>
    <p:extLst>
      <p:ext uri="{BB962C8B-B14F-4D97-AF65-F5344CB8AC3E}">
        <p14:creationId xmlns:p14="http://schemas.microsoft.com/office/powerpoint/2010/main" val="2234836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p:sp>
      <p:sp>
        <p:nvSpPr>
          <p:cNvPr id="44035" name="Rectangle 3"/>
          <p:cNvSpPr>
            <a:spLocks noGrp="1" noChangeArrowheads="1"/>
          </p:cNvSpPr>
          <p:nvPr>
            <p:ph idx="1"/>
          </p:nvPr>
        </p:nvSpPr>
        <p:spPr/>
        <p:txBody>
          <a:bodyPr/>
          <a:lstStyle/>
          <a:p>
            <a:r>
              <a:rPr lang="en-US"/>
              <a:t>Written request within 1 year of the formal decision.</a:t>
            </a:r>
          </a:p>
          <a:p>
            <a:pPr lvl="1"/>
            <a:r>
              <a:rPr lang="en-US"/>
              <a:t>Show that OWCP made a mistake or applied the law wrong </a:t>
            </a:r>
          </a:p>
          <a:p>
            <a:pPr lvl="1"/>
            <a:r>
              <a:rPr lang="en-US"/>
              <a:t>Makes a new argument not considered by OWCP before </a:t>
            </a:r>
          </a:p>
          <a:p>
            <a:pPr lvl="1"/>
            <a:r>
              <a:rPr lang="en-US"/>
              <a:t>Presents new evidence not previously considered by OWCP.</a:t>
            </a:r>
          </a:p>
          <a:p>
            <a:endParaRPr lang="en-US" dirty="0"/>
          </a:p>
        </p:txBody>
      </p:sp>
      <p:sp>
        <p:nvSpPr>
          <p:cNvPr id="18" name="Date Placeholder 17"/>
          <p:cNvSpPr>
            <a:spLocks noGrp="1"/>
          </p:cNvSpPr>
          <p:nvPr>
            <p:ph type="dt" sz="half" idx="11"/>
          </p:nvPr>
        </p:nvSpPr>
        <p:spPr/>
        <p:txBody>
          <a:bodyPr/>
          <a:lstStyle/>
          <a:p>
            <a:r>
              <a:rPr lang="en-US"/>
              <a:t>4/17/2017</a:t>
            </a:r>
            <a:endParaRPr lang="en-US" dirty="0"/>
          </a:p>
        </p:txBody>
      </p:sp>
      <p:sp>
        <p:nvSpPr>
          <p:cNvPr id="19" name="Footer Placeholder 18"/>
          <p:cNvSpPr>
            <a:spLocks noGrp="1"/>
          </p:cNvSpPr>
          <p:nvPr>
            <p:ph type="ftr" sz="quarter" idx="12"/>
          </p:nvPr>
        </p:nvSpPr>
        <p:spPr/>
        <p:txBody>
          <a:bodyPr/>
          <a:lstStyle/>
          <a:p>
            <a:endParaRPr lang="en-US"/>
          </a:p>
        </p:txBody>
      </p:sp>
      <p:sp>
        <p:nvSpPr>
          <p:cNvPr id="44034" name="Rectangle 2"/>
          <p:cNvSpPr>
            <a:spLocks noGrp="1" noChangeArrowheads="1"/>
          </p:cNvSpPr>
          <p:nvPr>
            <p:ph type="title"/>
          </p:nvPr>
        </p:nvSpPr>
        <p:spPr/>
        <p:txBody>
          <a:bodyPr/>
          <a:lstStyle/>
          <a:p>
            <a:r>
              <a:rPr lang="en-US"/>
              <a:t>Reconsideration by the District office</a:t>
            </a:r>
            <a:endParaRPr lang="en-US" dirty="0"/>
          </a:p>
        </p:txBody>
      </p:sp>
      <p:sp>
        <p:nvSpPr>
          <p:cNvPr id="8" name="Slide Number Placeholder 5"/>
          <p:cNvSpPr>
            <a:spLocks noGrp="1"/>
          </p:cNvSpPr>
          <p:nvPr>
            <p:ph type="sldNum" sz="quarter" idx="13"/>
          </p:nvPr>
        </p:nvSpPr>
        <p:spPr>
          <a:xfrm>
            <a:off x="8610600" y="6356352"/>
            <a:ext cx="2743200" cy="365125"/>
          </a:xfrm>
        </p:spPr>
        <p:txBody>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E0545449-764E-4B8A-B13F-D847347CC6A0}" type="slidenum">
              <a:rPr lang="en-US" smtClean="0">
                <a:solidFill>
                  <a:schemeClr val="tx1">
                    <a:lumMod val="50000"/>
                    <a:lumOff val="50000"/>
                  </a:schemeClr>
                </a:solidFill>
                <a:latin typeface="Calibri" panose="020F0502020204030204" pitchFamily="34" charset="0"/>
              </a:rPr>
              <a:pPr/>
              <a:t>58</a:t>
            </a:fld>
            <a:endParaRPr lang="en-US"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48326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p:sp>
      <p:sp>
        <p:nvSpPr>
          <p:cNvPr id="46083" name="Rectangle 3"/>
          <p:cNvSpPr>
            <a:spLocks noGrp="1" noChangeArrowheads="1"/>
          </p:cNvSpPr>
          <p:nvPr>
            <p:ph idx="1"/>
          </p:nvPr>
        </p:nvSpPr>
        <p:spPr/>
        <p:txBody>
          <a:bodyPr/>
          <a:lstStyle/>
          <a:p>
            <a:r>
              <a:rPr lang="en-US"/>
              <a:t>Must submit appeal to the Employees Compensation Appeals Board 180 days after formal decision.</a:t>
            </a:r>
          </a:p>
          <a:p>
            <a:r>
              <a:rPr lang="en-US"/>
              <a:t>Review of the official record used for formal decision.</a:t>
            </a:r>
          </a:p>
          <a:p>
            <a:r>
              <a:rPr lang="en-US"/>
              <a:t>Binding decision</a:t>
            </a:r>
          </a:p>
          <a:p>
            <a:r>
              <a:rPr lang="en-US"/>
              <a:t>Precedent-setting</a:t>
            </a:r>
          </a:p>
          <a:p>
            <a:endParaRPr lang="en-US" dirty="0"/>
          </a:p>
        </p:txBody>
      </p:sp>
      <p:sp>
        <p:nvSpPr>
          <p:cNvPr id="13" name="Date Placeholder 12"/>
          <p:cNvSpPr>
            <a:spLocks noGrp="1"/>
          </p:cNvSpPr>
          <p:nvPr>
            <p:ph type="dt" sz="half" idx="11"/>
          </p:nvPr>
        </p:nvSpPr>
        <p:spPr/>
        <p:txBody>
          <a:bodyPr/>
          <a:lstStyle/>
          <a:p>
            <a:r>
              <a:rPr lang="en-US" dirty="0"/>
              <a:t>4/17/2017</a:t>
            </a:r>
          </a:p>
        </p:txBody>
      </p:sp>
      <p:sp>
        <p:nvSpPr>
          <p:cNvPr id="14" name="Footer Placeholder 13"/>
          <p:cNvSpPr>
            <a:spLocks noGrp="1"/>
          </p:cNvSpPr>
          <p:nvPr>
            <p:ph type="ftr" sz="quarter" idx="12"/>
          </p:nvPr>
        </p:nvSpPr>
        <p:spPr/>
        <p:txBody>
          <a:bodyPr/>
          <a:lstStyle/>
          <a:p>
            <a:endParaRPr lang="en-US"/>
          </a:p>
        </p:txBody>
      </p:sp>
      <p:sp>
        <p:nvSpPr>
          <p:cNvPr id="46084" name="Slide Number Placeholder 5"/>
          <p:cNvSpPr>
            <a:spLocks noGrp="1"/>
          </p:cNvSpPr>
          <p:nvPr>
            <p:ph type="sldNum" sz="quarter" idx="13"/>
          </p:nvPr>
        </p:nvSpPr>
        <p:spPr/>
        <p:txBody>
          <a:bodyPr/>
          <a:lstStyle>
            <a:lvl1pPr eaLnBrk="0" hangingPunct="0">
              <a:defRPr>
                <a:solidFill>
                  <a:schemeClr val="tx1"/>
                </a:solidFill>
                <a:latin typeface="Constantia" pitchFamily="18" charset="0"/>
              </a:defRPr>
            </a:lvl1pPr>
            <a:lvl2pPr marL="742950" indent="-285750" eaLnBrk="0" hangingPunct="0">
              <a:defRPr>
                <a:solidFill>
                  <a:schemeClr val="tx1"/>
                </a:solidFill>
                <a:latin typeface="Constantia" pitchFamily="18" charset="0"/>
              </a:defRPr>
            </a:lvl2pPr>
            <a:lvl3pPr marL="1143000" indent="-228600" eaLnBrk="0" hangingPunct="0">
              <a:defRPr>
                <a:solidFill>
                  <a:schemeClr val="tx1"/>
                </a:solidFill>
                <a:latin typeface="Constantia" pitchFamily="18" charset="0"/>
              </a:defRPr>
            </a:lvl3pPr>
            <a:lvl4pPr marL="1600200" indent="-228600" eaLnBrk="0" hangingPunct="0">
              <a:defRPr>
                <a:solidFill>
                  <a:schemeClr val="tx1"/>
                </a:solidFill>
                <a:latin typeface="Constantia" pitchFamily="18" charset="0"/>
              </a:defRPr>
            </a:lvl4pPr>
            <a:lvl5pPr marL="2057400" indent="-228600" eaLnBrk="0" hangingPunct="0">
              <a:defRPr>
                <a:solidFill>
                  <a:schemeClr val="tx1"/>
                </a:solidFill>
                <a:latin typeface="Constantia" pitchFamily="18" charset="0"/>
              </a:defRPr>
            </a:lvl5pPr>
            <a:lvl6pPr marL="2514600" indent="-228600" eaLnBrk="0" fontAlgn="base" hangingPunct="0">
              <a:spcBef>
                <a:spcPct val="0"/>
              </a:spcBef>
              <a:spcAft>
                <a:spcPct val="0"/>
              </a:spcAft>
              <a:defRPr>
                <a:solidFill>
                  <a:schemeClr val="tx1"/>
                </a:solidFill>
                <a:latin typeface="Constantia" pitchFamily="18" charset="0"/>
              </a:defRPr>
            </a:lvl6pPr>
            <a:lvl7pPr marL="2971800" indent="-228600" eaLnBrk="0" fontAlgn="base" hangingPunct="0">
              <a:spcBef>
                <a:spcPct val="0"/>
              </a:spcBef>
              <a:spcAft>
                <a:spcPct val="0"/>
              </a:spcAft>
              <a:defRPr>
                <a:solidFill>
                  <a:schemeClr val="tx1"/>
                </a:solidFill>
                <a:latin typeface="Constantia" pitchFamily="18" charset="0"/>
              </a:defRPr>
            </a:lvl7pPr>
            <a:lvl8pPr marL="3429000" indent="-228600" eaLnBrk="0" fontAlgn="base" hangingPunct="0">
              <a:spcBef>
                <a:spcPct val="0"/>
              </a:spcBef>
              <a:spcAft>
                <a:spcPct val="0"/>
              </a:spcAft>
              <a:defRPr>
                <a:solidFill>
                  <a:schemeClr val="tx1"/>
                </a:solidFill>
                <a:latin typeface="Constantia" pitchFamily="18" charset="0"/>
              </a:defRPr>
            </a:lvl8pPr>
            <a:lvl9pPr marL="3886200" indent="-228600" eaLnBrk="0" fontAlgn="base" hangingPunct="0">
              <a:spcBef>
                <a:spcPct val="0"/>
              </a:spcBef>
              <a:spcAft>
                <a:spcPct val="0"/>
              </a:spcAft>
              <a:defRPr>
                <a:solidFill>
                  <a:schemeClr val="tx1"/>
                </a:solidFill>
                <a:latin typeface="Constantia" pitchFamily="18" charset="0"/>
              </a:defRPr>
            </a:lvl9pPr>
          </a:lstStyle>
          <a:p>
            <a:fld id="{E0545449-764E-4B8A-B13F-D847347CC6A0}" type="slidenum">
              <a:rPr lang="en-US" smtClean="0">
                <a:solidFill>
                  <a:schemeClr val="tx1">
                    <a:lumMod val="50000"/>
                    <a:lumOff val="50000"/>
                  </a:schemeClr>
                </a:solidFill>
              </a:rPr>
              <a:pPr/>
              <a:t>59</a:t>
            </a:fld>
            <a:endParaRPr lang="en-US" dirty="0">
              <a:solidFill>
                <a:schemeClr val="tx1">
                  <a:lumMod val="50000"/>
                  <a:lumOff val="50000"/>
                </a:schemeClr>
              </a:solidFill>
            </a:endParaRPr>
          </a:p>
        </p:txBody>
      </p:sp>
      <p:sp>
        <p:nvSpPr>
          <p:cNvPr id="46082" name="Rectangle 2"/>
          <p:cNvSpPr>
            <a:spLocks noGrp="1" noChangeArrowheads="1"/>
          </p:cNvSpPr>
          <p:nvPr>
            <p:ph type="title"/>
          </p:nvPr>
        </p:nvSpPr>
        <p:spPr/>
        <p:txBody>
          <a:bodyPr/>
          <a:lstStyle/>
          <a:p>
            <a:r>
              <a:rPr lang="en-US"/>
              <a:t>Employees’ Compensation Appeals Board (ECAB)</a:t>
            </a:r>
            <a:endParaRPr lang="en-US" dirty="0"/>
          </a:p>
        </p:txBody>
      </p:sp>
    </p:spTree>
    <p:extLst>
      <p:ext uri="{BB962C8B-B14F-4D97-AF65-F5344CB8AC3E}">
        <p14:creationId xmlns:p14="http://schemas.microsoft.com/office/powerpoint/2010/main" val="127418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a:t>Briefly state your name, Local, and answer the following questions:</a:t>
            </a:r>
          </a:p>
          <a:p>
            <a:endParaRPr lang="en-US" dirty="0"/>
          </a:p>
          <a:p>
            <a:r>
              <a:rPr lang="en-US" dirty="0"/>
              <a:t>Have you ever had a work-related injury or illness?</a:t>
            </a:r>
          </a:p>
          <a:p>
            <a:endParaRPr lang="en-US" dirty="0"/>
          </a:p>
          <a:p>
            <a:r>
              <a:rPr lang="en-US" dirty="0"/>
              <a:t>Do you know of anyone in your workplace who has had a work-related injury or illness?</a:t>
            </a:r>
          </a:p>
          <a:p>
            <a:endParaRPr lang="en-US" dirty="0"/>
          </a:p>
          <a:p>
            <a:r>
              <a:rPr lang="en-US" dirty="0"/>
              <a:t>Have you ever helped someone with a workers compensation claim?</a:t>
            </a:r>
          </a:p>
          <a:p>
            <a:endParaRPr lang="en-US" dirty="0"/>
          </a:p>
          <a:p>
            <a:endParaRPr lang="en-US" dirty="0"/>
          </a:p>
        </p:txBody>
      </p:sp>
      <p:sp>
        <p:nvSpPr>
          <p:cNvPr id="14338" name="Title 1"/>
          <p:cNvSpPr>
            <a:spLocks noGrp="1"/>
          </p:cNvSpPr>
          <p:nvPr>
            <p:ph type="title"/>
          </p:nvPr>
        </p:nvSpPr>
        <p:spPr/>
        <p:txBody>
          <a:bodyPr/>
          <a:lstStyle/>
          <a:p>
            <a:r>
              <a:rPr lang="en-US"/>
              <a:t>Introduction: Workers’ Compensation and You</a:t>
            </a:r>
            <a:endParaRPr lang="en-US" dirty="0"/>
          </a:p>
        </p:txBody>
      </p:sp>
      <p:sp>
        <p:nvSpPr>
          <p:cNvPr id="16" name="Date Placeholder 15"/>
          <p:cNvSpPr>
            <a:spLocks noGrp="1"/>
          </p:cNvSpPr>
          <p:nvPr>
            <p:ph type="dt" sz="half" idx="10"/>
          </p:nvPr>
        </p:nvSpPr>
        <p:spPr/>
        <p:txBody>
          <a:bodyPr/>
          <a:lstStyle/>
          <a:p>
            <a:r>
              <a:rPr lang="en-US"/>
              <a:t>4/17/2017</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5B105591-8AB9-466A-9ECD-B0EC48B06FAA}" type="slidenum">
              <a:rPr lang="en-US" smtClean="0"/>
              <a:pPr/>
              <a:t>6</a:t>
            </a:fld>
            <a:endParaRPr lang="en-US" dirty="0"/>
          </a:p>
        </p:txBody>
      </p:sp>
    </p:spTree>
    <p:extLst>
      <p:ext uri="{BB962C8B-B14F-4D97-AF65-F5344CB8AC3E}">
        <p14:creationId xmlns:p14="http://schemas.microsoft.com/office/powerpoint/2010/main" val="1644761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icture Placeholder 25600"/>
          <p:cNvSpPr>
            <a:spLocks noGrp="1"/>
          </p:cNvSpPr>
          <p:nvPr>
            <p:ph type="pic" sz="quarter" idx="10"/>
          </p:nvPr>
        </p:nvSpPr>
        <p:spPr/>
      </p:sp>
      <p:sp>
        <p:nvSpPr>
          <p:cNvPr id="3" name="Content Placeholder 2"/>
          <p:cNvSpPr>
            <a:spLocks noGrp="1"/>
          </p:cNvSpPr>
          <p:nvPr>
            <p:ph idx="1"/>
          </p:nvPr>
        </p:nvSpPr>
        <p:spPr/>
        <p:txBody>
          <a:bodyPr>
            <a:normAutofit fontScale="92500" lnSpcReduction="10000"/>
          </a:bodyPr>
          <a:lstStyle/>
          <a:p>
            <a:r>
              <a:rPr lang="en-US" dirty="0"/>
              <a:t>An employee’s claim was denied because the physician did not include their medical opinion on the cause of the injury. </a:t>
            </a:r>
          </a:p>
          <a:p>
            <a:r>
              <a:rPr lang="en-US" dirty="0"/>
              <a:t>Two weeks after the employee received the denial letter, the physician agreed to provide his medical opinion with evidence stating that the injury was work-related.</a:t>
            </a:r>
          </a:p>
          <a:p>
            <a:r>
              <a:rPr lang="en-US" dirty="0"/>
              <a:t>What type of OWCP appeal, if any, would you file?</a:t>
            </a:r>
          </a:p>
          <a:p>
            <a:r>
              <a:rPr lang="en-US" dirty="0"/>
              <a:t>What type of appeal would not be appropriate for this case?</a:t>
            </a:r>
          </a:p>
          <a:p>
            <a:endParaRPr lang="en-US" dirty="0"/>
          </a:p>
        </p:txBody>
      </p:sp>
      <p:sp>
        <p:nvSpPr>
          <p:cNvPr id="19" name="Date Placeholder 18"/>
          <p:cNvSpPr>
            <a:spLocks noGrp="1"/>
          </p:cNvSpPr>
          <p:nvPr>
            <p:ph type="dt" sz="half" idx="11"/>
          </p:nvPr>
        </p:nvSpPr>
        <p:spPr/>
        <p:txBody>
          <a:bodyPr/>
          <a:lstStyle/>
          <a:p>
            <a:r>
              <a:rPr lang="en-US"/>
              <a:t>4/17/2017</a:t>
            </a:r>
            <a:endParaRPr lang="en-US" dirty="0"/>
          </a:p>
        </p:txBody>
      </p:sp>
      <p:sp>
        <p:nvSpPr>
          <p:cNvPr id="20" name="Footer Placeholder 19"/>
          <p:cNvSpPr>
            <a:spLocks noGrp="1"/>
          </p:cNvSpPr>
          <p:nvPr>
            <p:ph type="ftr" sz="quarter" idx="12"/>
          </p:nvPr>
        </p:nvSpPr>
        <p:spPr/>
        <p:txBody>
          <a:bodyPr/>
          <a:lstStyle/>
          <a:p>
            <a:endParaRPr lang="en-US"/>
          </a:p>
        </p:txBody>
      </p:sp>
      <p:sp>
        <p:nvSpPr>
          <p:cNvPr id="21" name="Slide Number Placeholder 20"/>
          <p:cNvSpPr>
            <a:spLocks noGrp="1"/>
          </p:cNvSpPr>
          <p:nvPr>
            <p:ph type="sldNum" sz="quarter" idx="13"/>
          </p:nvPr>
        </p:nvSpPr>
        <p:spPr/>
        <p:txBody>
          <a:bodyPr/>
          <a:lstStyle/>
          <a:p>
            <a:fld id="{5B105591-8AB9-466A-9ECD-B0EC48B06FAA}" type="slidenum">
              <a:rPr lang="en-US" smtClean="0"/>
              <a:pPr/>
              <a:t>60</a:t>
            </a:fld>
            <a:endParaRPr lang="en-US" dirty="0"/>
          </a:p>
        </p:txBody>
      </p:sp>
      <p:sp>
        <p:nvSpPr>
          <p:cNvPr id="25602" name="Title 1"/>
          <p:cNvSpPr>
            <a:spLocks noGrp="1"/>
          </p:cNvSpPr>
          <p:nvPr>
            <p:ph type="title"/>
          </p:nvPr>
        </p:nvSpPr>
        <p:spPr/>
        <p:txBody>
          <a:bodyPr/>
          <a:lstStyle/>
          <a:p>
            <a:r>
              <a:rPr lang="en-US"/>
              <a:t>Questions to Consider</a:t>
            </a:r>
            <a:endParaRPr lang="en-US" dirty="0"/>
          </a:p>
        </p:txBody>
      </p:sp>
    </p:spTree>
    <p:extLst>
      <p:ext uri="{BB962C8B-B14F-4D97-AF65-F5344CB8AC3E}">
        <p14:creationId xmlns:p14="http://schemas.microsoft.com/office/powerpoint/2010/main" val="1708608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a:t>Researching OWCP Regulations</a:t>
            </a:r>
            <a:br>
              <a:rPr lang="en-US" dirty="0"/>
            </a:b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F6773E11-CE39-444B-B6D5-A16F8B09B68B}"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Go to page 10 of the Participant Workbook. </a:t>
            </a:r>
          </a:p>
          <a:p>
            <a:r>
              <a:rPr lang="en-US"/>
              <a:t>Research the assigned questions using 20 CFR Part 10 found in the first tab of the Workers Compensation Resource Guide. </a:t>
            </a:r>
          </a:p>
          <a:p>
            <a:r>
              <a:rPr lang="en-US"/>
              <a:t>Write down the answer to your assigned question(s).</a:t>
            </a:r>
          </a:p>
          <a:p>
            <a:r>
              <a:rPr lang="en-US"/>
              <a:t>Include the section citation and the page number of where the answer is located.</a:t>
            </a:r>
          </a:p>
          <a:p>
            <a:r>
              <a:rPr lang="en-US"/>
              <a:t>Summarize the answer in bullet points, do not use the exact language of the regulation. </a:t>
            </a:r>
            <a:endParaRPr lang="en-US" dirty="0"/>
          </a:p>
        </p:txBody>
      </p:sp>
      <p:sp>
        <p:nvSpPr>
          <p:cNvPr id="25602" name="Title 1"/>
          <p:cNvSpPr>
            <a:spLocks noGrp="1"/>
          </p:cNvSpPr>
          <p:nvPr>
            <p:ph type="title"/>
          </p:nvPr>
        </p:nvSpPr>
        <p:spPr/>
        <p:txBody>
          <a:bodyPr/>
          <a:lstStyle/>
          <a:p>
            <a:r>
              <a:rPr lang="en-US"/>
              <a:t>Activity: Regulation Research</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B105591-8AB9-466A-9ECD-B0EC48B06FAA}" type="slidenum">
              <a:rPr lang="en-US" smtClean="0"/>
              <a:pPr/>
              <a:t>62</a:t>
            </a:fld>
            <a:endParaRPr lang="en-US" dirty="0"/>
          </a:p>
        </p:txBody>
      </p:sp>
    </p:spTree>
    <p:extLst>
      <p:ext uri="{BB962C8B-B14F-4D97-AF65-F5344CB8AC3E}">
        <p14:creationId xmlns:p14="http://schemas.microsoft.com/office/powerpoint/2010/main" val="537144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1. What information must the physician’s report include?</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B105591-8AB9-466A-9ECD-B0EC48B06FAA}" type="slidenum">
              <a:rPr lang="en-US" smtClean="0"/>
              <a:pPr/>
              <a:t>63</a:t>
            </a:fld>
            <a:endParaRPr lang="en-US" dirty="0"/>
          </a:p>
        </p:txBody>
      </p:sp>
    </p:spTree>
    <p:extLst>
      <p:ext uri="{BB962C8B-B14F-4D97-AF65-F5344CB8AC3E}">
        <p14:creationId xmlns:p14="http://schemas.microsoft.com/office/powerpoint/2010/main" val="3345231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2. What criminal penalties are included in the FECA regulation?</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64</a:t>
            </a:fld>
            <a:endParaRPr lang="en-US" dirty="0"/>
          </a:p>
        </p:txBody>
      </p:sp>
    </p:spTree>
    <p:extLst>
      <p:ext uri="{BB962C8B-B14F-4D97-AF65-F5344CB8AC3E}">
        <p14:creationId xmlns:p14="http://schemas.microsoft.com/office/powerpoint/2010/main" val="4262581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3. What are the 3 types of appeals?</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65</a:t>
            </a:fld>
            <a:endParaRPr lang="en-US" dirty="0"/>
          </a:p>
        </p:txBody>
      </p:sp>
    </p:spTree>
    <p:extLst>
      <p:ext uri="{BB962C8B-B14F-4D97-AF65-F5344CB8AC3E}">
        <p14:creationId xmlns:p14="http://schemas.microsoft.com/office/powerpoint/2010/main" val="3053337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Page #:</a:t>
            </a:r>
          </a:p>
          <a:p>
            <a:r>
              <a:rPr lang="en-US"/>
              <a:t>Section:</a:t>
            </a:r>
          </a:p>
          <a:p>
            <a:r>
              <a:rPr lang="en-US"/>
              <a:t>Key points:</a:t>
            </a:r>
            <a:endParaRPr lang="en-US" dirty="0"/>
          </a:p>
        </p:txBody>
      </p:sp>
      <p:sp>
        <p:nvSpPr>
          <p:cNvPr id="25602" name="Title 1"/>
          <p:cNvSpPr>
            <a:spLocks noGrp="1"/>
          </p:cNvSpPr>
          <p:nvPr>
            <p:ph type="title"/>
          </p:nvPr>
        </p:nvSpPr>
        <p:spPr/>
        <p:txBody>
          <a:bodyPr/>
          <a:lstStyle/>
          <a:p>
            <a:r>
              <a:rPr lang="en-US"/>
              <a:t>4. Under what circumstances can an Agency stop paying COP?</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66</a:t>
            </a:fld>
            <a:endParaRPr lang="en-US" dirty="0"/>
          </a:p>
        </p:txBody>
      </p:sp>
    </p:spTree>
    <p:extLst>
      <p:ext uri="{BB962C8B-B14F-4D97-AF65-F5344CB8AC3E}">
        <p14:creationId xmlns:p14="http://schemas.microsoft.com/office/powerpoint/2010/main" val="1865613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5. What happens when the OWCP doctor disagrees with your doctor?</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67</a:t>
            </a:fld>
            <a:endParaRPr lang="en-US" dirty="0"/>
          </a:p>
        </p:txBody>
      </p:sp>
    </p:spTree>
    <p:extLst>
      <p:ext uri="{BB962C8B-B14F-4D97-AF65-F5344CB8AC3E}">
        <p14:creationId xmlns:p14="http://schemas.microsoft.com/office/powerpoint/2010/main" val="753727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6. How and when should medical report be submitted?</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68</a:t>
            </a:fld>
            <a:endParaRPr lang="en-US" dirty="0"/>
          </a:p>
        </p:txBody>
      </p:sp>
    </p:spTree>
    <p:extLst>
      <p:ext uri="{BB962C8B-B14F-4D97-AF65-F5344CB8AC3E}">
        <p14:creationId xmlns:p14="http://schemas.microsoft.com/office/powerpoint/2010/main" val="2020986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7. What should be included in a written job offer for a specific alternate position?</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69</a:t>
            </a:fld>
            <a:endParaRPr lang="en-US" dirty="0"/>
          </a:p>
        </p:txBody>
      </p:sp>
    </p:spTree>
    <p:extLst>
      <p:ext uri="{BB962C8B-B14F-4D97-AF65-F5344CB8AC3E}">
        <p14:creationId xmlns:p14="http://schemas.microsoft.com/office/powerpoint/2010/main" val="7911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aine.gov/dhhs/mecdc/infectious-disease/lho/training/Objectives/images/objectives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3052" y="4184850"/>
            <a:ext cx="1828800" cy="12252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a:t>At the end of this course, you should be able to:</a:t>
            </a:r>
          </a:p>
          <a:p>
            <a:endParaRPr lang="en-US"/>
          </a:p>
          <a:p>
            <a:r>
              <a:rPr lang="en-US"/>
              <a:t>Assist members in filing a Workers’ Compensation claim if they become injured or ill due to a work-related activity.</a:t>
            </a:r>
            <a:endParaRPr lang="en-US" dirty="0"/>
          </a:p>
        </p:txBody>
      </p:sp>
      <p:sp>
        <p:nvSpPr>
          <p:cNvPr id="2" name="Title 1"/>
          <p:cNvSpPr>
            <a:spLocks noGrp="1"/>
          </p:cNvSpPr>
          <p:nvPr>
            <p:ph type="title"/>
          </p:nvPr>
        </p:nvSpPr>
        <p:spPr/>
        <p:txBody>
          <a:bodyPr/>
          <a:lstStyle/>
          <a:p>
            <a:r>
              <a:rPr lang="en-US"/>
              <a:t>Objective</a:t>
            </a:r>
            <a:endParaRPr lang="en-US" dirty="0"/>
          </a:p>
        </p:txBody>
      </p:sp>
      <p:sp>
        <p:nvSpPr>
          <p:cNvPr id="15" name="Date Placeholder 14"/>
          <p:cNvSpPr>
            <a:spLocks noGrp="1"/>
          </p:cNvSpPr>
          <p:nvPr>
            <p:ph type="dt" sz="half" idx="10"/>
          </p:nvPr>
        </p:nvSpPr>
        <p:spPr/>
        <p:txBody>
          <a:bodyPr/>
          <a:lstStyle/>
          <a:p>
            <a:r>
              <a:rPr lang="en-US"/>
              <a:t>4/17/2017</a:t>
            </a:r>
            <a:endParaRPr lang="en-US" dirty="0"/>
          </a:p>
        </p:txBody>
      </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p:txBody>
          <a:bodyPr/>
          <a:lstStyle/>
          <a:p>
            <a:fld id="{5B105591-8AB9-466A-9ECD-B0EC48B06FAA}" type="slidenum">
              <a:rPr lang="en-US" smtClean="0"/>
              <a:pPr/>
              <a:t>7</a:t>
            </a:fld>
            <a:endParaRPr lang="en-US" dirty="0"/>
          </a:p>
        </p:txBody>
      </p:sp>
    </p:spTree>
    <p:extLst>
      <p:ext uri="{BB962C8B-B14F-4D97-AF65-F5344CB8AC3E}">
        <p14:creationId xmlns:p14="http://schemas.microsoft.com/office/powerpoint/2010/main" val="189013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8. What forms should be used to get reimbursement for medical expenses?</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70</a:t>
            </a:fld>
            <a:endParaRPr lang="en-US" dirty="0"/>
          </a:p>
        </p:txBody>
      </p:sp>
    </p:spTree>
    <p:extLst>
      <p:ext uri="{BB962C8B-B14F-4D97-AF65-F5344CB8AC3E}">
        <p14:creationId xmlns:p14="http://schemas.microsoft.com/office/powerpoint/2010/main" val="2199995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9. Who pays for second opinion and referee examinations?</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71</a:t>
            </a:fld>
            <a:endParaRPr lang="en-US" dirty="0"/>
          </a:p>
        </p:txBody>
      </p:sp>
    </p:spTree>
    <p:extLst>
      <p:ext uri="{BB962C8B-B14F-4D97-AF65-F5344CB8AC3E}">
        <p14:creationId xmlns:p14="http://schemas.microsoft.com/office/powerpoint/2010/main" val="917219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Section:</a:t>
            </a:r>
          </a:p>
          <a:p>
            <a:r>
              <a:rPr lang="en-US"/>
              <a:t>Page #:</a:t>
            </a:r>
          </a:p>
          <a:p>
            <a:r>
              <a:rPr lang="en-US"/>
              <a:t>Key points:</a:t>
            </a:r>
            <a:endParaRPr lang="en-US" dirty="0"/>
          </a:p>
        </p:txBody>
      </p:sp>
      <p:sp>
        <p:nvSpPr>
          <p:cNvPr id="25602" name="Title 1"/>
          <p:cNvSpPr>
            <a:spLocks noGrp="1"/>
          </p:cNvSpPr>
          <p:nvPr>
            <p:ph type="title"/>
          </p:nvPr>
        </p:nvSpPr>
        <p:spPr/>
        <p:txBody>
          <a:bodyPr/>
          <a:lstStyle/>
          <a:p>
            <a:r>
              <a:rPr lang="en-US"/>
              <a:t>10. Can an employee request OWCP to restore lost annual or sick leave?</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105591-8AB9-466A-9ECD-B0EC48B06FAA}" type="slidenum">
              <a:rPr lang="en-US" smtClean="0"/>
              <a:pPr/>
              <a:t>72</a:t>
            </a:fld>
            <a:endParaRPr lang="en-US" dirty="0"/>
          </a:p>
        </p:txBody>
      </p:sp>
    </p:spTree>
    <p:extLst>
      <p:ext uri="{BB962C8B-B14F-4D97-AF65-F5344CB8AC3E}">
        <p14:creationId xmlns:p14="http://schemas.microsoft.com/office/powerpoint/2010/main" val="1116742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a:t>Navigating Claims and Appeals :</a:t>
            </a:r>
            <a:br>
              <a:rPr lang="en-US"/>
            </a:br>
            <a:r>
              <a:rPr lang="en-US"/>
              <a:t>The Bob Smith Story</a:t>
            </a:r>
            <a:endParaRPr lang="en-US" dirty="0"/>
          </a:p>
        </p:txBody>
      </p:sp>
      <p:sp>
        <p:nvSpPr>
          <p:cNvPr id="7" name="Date Placeholder 6"/>
          <p:cNvSpPr>
            <a:spLocks noGrp="1"/>
          </p:cNvSpPr>
          <p:nvPr>
            <p:ph type="dt" sz="half" idx="10"/>
          </p:nvPr>
        </p:nvSpPr>
        <p:spPr/>
        <p:txBody>
          <a:bodyPr/>
          <a:lstStyle/>
          <a:p>
            <a:r>
              <a:rPr lang="en-US"/>
              <a:t>4/17/2017</a:t>
            </a:r>
            <a:endParaRPr lang="en-US" dirty="0"/>
          </a:p>
        </p:txBody>
      </p:sp>
      <p:sp>
        <p:nvSpPr>
          <p:cNvPr id="8" name="Footer Placeholder 7"/>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F6773E11-CE39-444B-B6D5-A16F8B09B68B}"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Bob Smith, a 10 year federal employee is a member of your bargaining unit at DEFCON AFB. He is a 37 year-old carpenter who works in the maintenance department. Bob has been experiencing pain in his shoulder since he worked on the Office Building 5 renovation project in July. The project involved working 10-hour days hanging 75 plus, 10 and 5/8th inch pieces of drywall overhead on the ceiling. Bob uses over-the-counter painkillers to get through the day and tries to avoid working overhead, Despite these actions, his shoulder pain continues to get worse.  By December, the pain has become unbearable and he takes several days off as he is unable to work. </a:t>
            </a:r>
          </a:p>
          <a:p>
            <a:endParaRPr lang="en-US" dirty="0"/>
          </a:p>
        </p:txBody>
      </p:sp>
      <p:sp>
        <p:nvSpPr>
          <p:cNvPr id="54274" name="Title 1"/>
          <p:cNvSpPr>
            <a:spLocks noGrp="1"/>
          </p:cNvSpPr>
          <p:nvPr>
            <p:ph type="title"/>
          </p:nvPr>
        </p:nvSpPr>
        <p:spPr/>
        <p:txBody>
          <a:bodyPr/>
          <a:lstStyle/>
          <a:p>
            <a:r>
              <a:rPr lang="en-US" dirty="0"/>
              <a:t>Introduction</a:t>
            </a:r>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a:t>After Bob has called out for two days due to his shoulder, his supervisor, J.R. Boss, tells that he needs to do something about it. At Bob’s request, his supervisor contacts HR to give him the necessary workers’ compensation forms. </a:t>
            </a:r>
          </a:p>
          <a:p>
            <a:endParaRPr lang="en-US"/>
          </a:p>
          <a:p>
            <a:r>
              <a:rPr lang="en-US"/>
              <a:t>HR sends Bob the OWCP Form, a CA-2. Bob submits the form and sends it back to HR. </a:t>
            </a:r>
            <a:endParaRPr lang="en-US" dirty="0"/>
          </a:p>
        </p:txBody>
      </p:sp>
      <p:sp>
        <p:nvSpPr>
          <p:cNvPr id="55298" name="Title 1"/>
          <p:cNvSpPr>
            <a:spLocks noGrp="1"/>
          </p:cNvSpPr>
          <p:nvPr>
            <p:ph type="title"/>
          </p:nvPr>
        </p:nvSpPr>
        <p:spPr/>
        <p:txBody>
          <a:bodyPr/>
          <a:lstStyle/>
          <a:p>
            <a:r>
              <a:rPr lang="en-US"/>
              <a:t>December</a:t>
            </a:r>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Review the case as it develops from January – March</a:t>
            </a:r>
          </a:p>
          <a:p>
            <a:r>
              <a:rPr lang="en-US"/>
              <a:t>Use the Claims Checklist on Page 16 of the Participant Workbook as a guide to evaluating the claim.</a:t>
            </a:r>
          </a:p>
          <a:p>
            <a:r>
              <a:rPr lang="en-US"/>
              <a:t>Identify what OWCP requirements have been met and what is missing. </a:t>
            </a:r>
          </a:p>
          <a:p>
            <a:r>
              <a:rPr lang="en-US"/>
              <a:t>Determine what actions the Union would recommend as Bob Smith’s representative.</a:t>
            </a:r>
          </a:p>
          <a:p>
            <a:endParaRPr lang="en-US"/>
          </a:p>
          <a:p>
            <a:endParaRPr lang="en-US" dirty="0"/>
          </a:p>
        </p:txBody>
      </p:sp>
      <p:sp>
        <p:nvSpPr>
          <p:cNvPr id="2" name="Title 1"/>
          <p:cNvSpPr>
            <a:spLocks noGrp="1"/>
          </p:cNvSpPr>
          <p:nvPr>
            <p:ph type="title"/>
          </p:nvPr>
        </p:nvSpPr>
        <p:spPr/>
        <p:txBody>
          <a:bodyPr/>
          <a:lstStyle/>
          <a:p>
            <a:r>
              <a:rPr lang="en-US"/>
              <a:t>Bob Smith Case Study </a:t>
            </a:r>
            <a:endParaRPr lang="en-US" dirty="0"/>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7B38D-736B-455E-BE94-DC591F9264FD}" type="slidenum">
              <a:rPr lang="en-US" smtClean="0"/>
              <a:pPr/>
              <a:t>76</a:t>
            </a:fld>
            <a:endParaRPr lang="en-US" dirty="0"/>
          </a:p>
        </p:txBody>
      </p:sp>
    </p:spTree>
    <p:extLst>
      <p:ext uri="{BB962C8B-B14F-4D97-AF65-F5344CB8AC3E}">
        <p14:creationId xmlns:p14="http://schemas.microsoft.com/office/powerpoint/2010/main" val="1307805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7839237"/>
              </p:ext>
            </p:extLst>
          </p:nvPr>
        </p:nvGraphicFramePr>
        <p:xfrm>
          <a:off x="3733800" y="0"/>
          <a:ext cx="5257799" cy="7072332"/>
        </p:xfrm>
        <a:graphic>
          <a:graphicData uri="http://schemas.openxmlformats.org/drawingml/2006/table">
            <a:tbl>
              <a:tblPr firstRow="1" bandRow="1"/>
              <a:tblGrid>
                <a:gridCol w="3931507">
                  <a:extLst>
                    <a:ext uri="{9D8B030D-6E8A-4147-A177-3AD203B41FA5}">
                      <a16:colId xmlns:a16="http://schemas.microsoft.com/office/drawing/2014/main" val="20000"/>
                    </a:ext>
                  </a:extLst>
                </a:gridCol>
                <a:gridCol w="663146">
                  <a:extLst>
                    <a:ext uri="{9D8B030D-6E8A-4147-A177-3AD203B41FA5}">
                      <a16:colId xmlns:a16="http://schemas.microsoft.com/office/drawing/2014/main" val="20001"/>
                    </a:ext>
                  </a:extLst>
                </a:gridCol>
                <a:gridCol w="663146">
                  <a:extLst>
                    <a:ext uri="{9D8B030D-6E8A-4147-A177-3AD203B41FA5}">
                      <a16:colId xmlns:a16="http://schemas.microsoft.com/office/drawing/2014/main" val="20002"/>
                    </a:ext>
                  </a:extLst>
                </a:gridCol>
              </a:tblGrid>
              <a:tr h="193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outerShdw blurRad="38100" dist="38100" dir="2700000" algn="tl">
                              <a:srgbClr val="000000">
                                <a:alpha val="43137"/>
                              </a:srgbClr>
                            </a:outerShdw>
                          </a:effectLst>
                        </a:rPr>
                        <a:t>OWCP CLAIM REQUIREMENTS</a:t>
                      </a:r>
                      <a:endPar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25718" marB="25718">
                    <a:solidFill>
                      <a:schemeClr val="tx1"/>
                    </a:solidFill>
                  </a:tcPr>
                </a:tc>
                <a:tc>
                  <a:txBody>
                    <a:bodyPr/>
                    <a:lstStyle/>
                    <a:p>
                      <a:pPr algn="ctr"/>
                      <a:r>
                        <a:rPr lang="en-US" sz="1200" b="1" dirty="0">
                          <a:solidFill>
                            <a:schemeClr val="bg1"/>
                          </a:solidFill>
                        </a:rPr>
                        <a:t>YES</a:t>
                      </a:r>
                    </a:p>
                  </a:txBody>
                  <a:tcPr marL="51435" marR="51435" marT="25718" marB="25718">
                    <a:solidFill>
                      <a:schemeClr val="tx1"/>
                    </a:solidFill>
                  </a:tcPr>
                </a:tc>
                <a:tc>
                  <a:txBody>
                    <a:bodyPr/>
                    <a:lstStyle/>
                    <a:p>
                      <a:pPr algn="ctr"/>
                      <a:r>
                        <a:rPr lang="en-US" sz="1200" b="1" dirty="0">
                          <a:solidFill>
                            <a:schemeClr val="bg1"/>
                          </a:solidFill>
                        </a:rPr>
                        <a:t>NO</a:t>
                      </a:r>
                    </a:p>
                  </a:txBody>
                  <a:tcPr marL="51435" marR="51435" marT="25718" marB="25718">
                    <a:solidFill>
                      <a:schemeClr val="tx1"/>
                    </a:solidFill>
                  </a:tcPr>
                </a:tc>
                <a:extLst>
                  <a:ext uri="{0D108BD9-81ED-4DB2-BD59-A6C34878D82A}">
                    <a16:rowId xmlns:a16="http://schemas.microsoft.com/office/drawing/2014/main" val="10000"/>
                  </a:ext>
                </a:extLst>
              </a:tr>
              <a:tr h="212270">
                <a:tc>
                  <a:txBody>
                    <a:bodyPr/>
                    <a:lstStyle/>
                    <a:p>
                      <a:pPr marL="0" marR="0">
                        <a:lnSpc>
                          <a:spcPct val="100000"/>
                        </a:lnSpc>
                        <a:spcBef>
                          <a:spcPts val="0"/>
                        </a:spcBef>
                        <a:spcAft>
                          <a:spcPts val="0"/>
                        </a:spcAft>
                      </a:pPr>
                      <a:r>
                        <a:rPr lang="en-US" sz="1100" b="1" dirty="0">
                          <a:effectLst/>
                          <a:latin typeface="+mn-lt"/>
                          <a:cs typeface="Aparajita" panose="020B0604020202020204" pitchFamily="34" charset="0"/>
                        </a:rPr>
                        <a:t>Timely Filing </a:t>
                      </a:r>
                      <a:r>
                        <a:rPr lang="en-US" sz="900" dirty="0">
                          <a:effectLst/>
                          <a:latin typeface="+mn-lt"/>
                          <a:cs typeface="Aparajita" panose="020B0604020202020204" pitchFamily="34" charset="0"/>
                        </a:rPr>
                        <a:t>(within 3 years, 30 days for COP)</a:t>
                      </a:r>
                      <a:endParaRPr lang="en-US" sz="900" dirty="0">
                        <a:effectLst/>
                        <a:latin typeface="+mn-lt"/>
                        <a:ea typeface="Calibri" panose="020F0502020204030204" pitchFamily="34" charset="0"/>
                        <a:cs typeface="Aparajita" panose="020B0604020202020204" pitchFamily="34"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1"/>
                  </a:ext>
                </a:extLst>
              </a:tr>
              <a:tr h="212270">
                <a:tc>
                  <a:txBody>
                    <a:bodyPr/>
                    <a:lstStyle/>
                    <a:p>
                      <a:pPr marL="0" marR="0">
                        <a:lnSpc>
                          <a:spcPct val="100000"/>
                        </a:lnSpc>
                        <a:spcBef>
                          <a:spcPts val="0"/>
                        </a:spcBef>
                        <a:spcAft>
                          <a:spcPts val="0"/>
                        </a:spcAft>
                      </a:pPr>
                      <a:r>
                        <a:rPr lang="en-US" sz="1100" b="1" dirty="0">
                          <a:effectLst/>
                          <a:latin typeface="+mn-lt"/>
                          <a:cs typeface="Aparajita" panose="020B0604020202020204" pitchFamily="34" charset="0"/>
                        </a:rPr>
                        <a:t>Civil Employment</a:t>
                      </a:r>
                      <a:endParaRPr lang="en-US" sz="1100" b="1" dirty="0">
                        <a:effectLst/>
                        <a:latin typeface="+mn-lt"/>
                        <a:ea typeface="Calibri" panose="020F0502020204030204" pitchFamily="34" charset="0"/>
                        <a:cs typeface="Aparajita" panose="020B0604020202020204" pitchFamily="34" charset="0"/>
                      </a:endParaRPr>
                    </a:p>
                  </a:txBody>
                  <a:tcPr marL="0" marR="0"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2"/>
                  </a:ext>
                </a:extLst>
              </a:tr>
              <a:tr h="212270">
                <a:tc>
                  <a:txBody>
                    <a:bodyPr/>
                    <a:lstStyle/>
                    <a:p>
                      <a:pPr marL="0" marR="0">
                        <a:lnSpc>
                          <a:spcPct val="100000"/>
                        </a:lnSpc>
                        <a:spcBef>
                          <a:spcPts val="0"/>
                        </a:spcBef>
                        <a:spcAft>
                          <a:spcPts val="0"/>
                        </a:spcAft>
                      </a:pPr>
                      <a:r>
                        <a:rPr lang="en-US" sz="1100" b="1" dirty="0">
                          <a:effectLst/>
                          <a:latin typeface="+mn-lt"/>
                          <a:cs typeface="Aparajita" panose="020B0604020202020204" pitchFamily="34" charset="0"/>
                        </a:rPr>
                        <a:t>Performance of Duty</a:t>
                      </a:r>
                      <a:endParaRPr lang="en-US" sz="1100" b="1" dirty="0">
                        <a:effectLst/>
                        <a:latin typeface="+mn-lt"/>
                        <a:ea typeface="Calibri" panose="020F0502020204030204" pitchFamily="34" charset="0"/>
                        <a:cs typeface="Aparajita" panose="020B0604020202020204" pitchFamily="34"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3"/>
                  </a:ext>
                </a:extLst>
              </a:tr>
              <a:tr h="180822">
                <a:tc gridSpan="3">
                  <a:txBody>
                    <a:bodyPr/>
                    <a:lstStyle/>
                    <a:p>
                      <a:pPr marL="0" marR="0">
                        <a:lnSpc>
                          <a:spcPct val="100000"/>
                        </a:lnSpc>
                        <a:spcBef>
                          <a:spcPts val="0"/>
                        </a:spcBef>
                        <a:spcAft>
                          <a:spcPts val="0"/>
                        </a:spcAft>
                      </a:pPr>
                      <a:r>
                        <a:rPr lang="en-US" sz="1100" b="1" dirty="0">
                          <a:effectLst/>
                          <a:latin typeface="+mn-lt"/>
                          <a:cs typeface="Aparajita" panose="020B0604020202020204" pitchFamily="34" charset="0"/>
                        </a:rPr>
                        <a:t>Facts of Injury/Illness </a:t>
                      </a:r>
                      <a:r>
                        <a:rPr lang="en-US" sz="900" b="0" dirty="0">
                          <a:effectLst/>
                          <a:latin typeface="+mn-lt"/>
                          <a:cs typeface="Aparajita" panose="020B0604020202020204" pitchFamily="34" charset="0"/>
                        </a:rPr>
                        <a:t>(</a:t>
                      </a:r>
                      <a:r>
                        <a:rPr lang="en-US" sz="900" b="0" i="1" dirty="0">
                          <a:effectLst/>
                          <a:latin typeface="+mn-lt"/>
                          <a:cs typeface="Aparajita" panose="020B0604020202020204" pitchFamily="34" charset="0"/>
                        </a:rPr>
                        <a:t>see medical evidence checklist</a:t>
                      </a:r>
                      <a:r>
                        <a:rPr lang="en-US" sz="900" b="0" dirty="0">
                          <a:effectLst/>
                          <a:latin typeface="+mn-lt"/>
                          <a:cs typeface="Aparajita" panose="020B0604020202020204" pitchFamily="34" charset="0"/>
                        </a:rPr>
                        <a:t>)</a:t>
                      </a:r>
                      <a:endParaRPr lang="en-US" sz="900" b="0" dirty="0">
                        <a:effectLst/>
                        <a:latin typeface="+mn-lt"/>
                        <a:ea typeface="Calibri" panose="020F0502020204030204" pitchFamily="34" charset="0"/>
                        <a:cs typeface="Aparajita" panose="020B0604020202020204" pitchFamily="34" charset="0"/>
                      </a:endParaRPr>
                    </a:p>
                  </a:txBody>
                  <a:tcPr marL="25557" marR="25557" marT="51435" marB="0">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2270">
                <a:tc>
                  <a:txBody>
                    <a:bodyPr/>
                    <a:lstStyle/>
                    <a:p>
                      <a:pPr marL="342900" marR="0" lvl="0" indent="-342900">
                        <a:lnSpc>
                          <a:spcPct val="100000"/>
                        </a:lnSpc>
                        <a:spcBef>
                          <a:spcPts val="0"/>
                        </a:spcBef>
                        <a:spcAft>
                          <a:spcPts val="0"/>
                        </a:spcAft>
                        <a:buFont typeface="Symbol" panose="05050102010706020507" pitchFamily="18" charset="2"/>
                        <a:buChar char=""/>
                      </a:pPr>
                      <a:r>
                        <a:rPr lang="en-US" sz="1000" dirty="0">
                          <a:effectLst/>
                          <a:latin typeface="+mn-lt"/>
                          <a:cs typeface="Aparajita" panose="020B0604020202020204" pitchFamily="34" charset="0"/>
                        </a:rPr>
                        <a:t>Details of Injury/Illness</a:t>
                      </a:r>
                      <a:endParaRPr lang="en-US" sz="1000" dirty="0">
                        <a:effectLst/>
                        <a:latin typeface="+mn-lt"/>
                        <a:ea typeface="Calibri" panose="020F0502020204030204" pitchFamily="34" charset="0"/>
                        <a:cs typeface="Aparajita" panose="020B0604020202020204" pitchFamily="34" charset="0"/>
                      </a:endParaRPr>
                    </a:p>
                  </a:txBody>
                  <a:tcPr marL="25557" marR="25557" marT="51435" marB="0"/>
                </a:tc>
                <a:tc>
                  <a:txBody>
                    <a:bodyPr/>
                    <a:lstStyle/>
                    <a:p>
                      <a:endParaRPr lang="en-US" dirty="0"/>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5"/>
                  </a:ext>
                </a:extLst>
              </a:tr>
              <a:tr h="212270">
                <a:tc>
                  <a:txBody>
                    <a:bodyPr/>
                    <a:lstStyle/>
                    <a:p>
                      <a:pPr marL="342900" marR="0" lvl="0" indent="-342900">
                        <a:lnSpc>
                          <a:spcPct val="100000"/>
                        </a:lnSpc>
                        <a:spcBef>
                          <a:spcPts val="0"/>
                        </a:spcBef>
                        <a:spcAft>
                          <a:spcPts val="0"/>
                        </a:spcAft>
                        <a:buFont typeface="Symbol" panose="05050102010706020507" pitchFamily="18" charset="2"/>
                        <a:buChar char=""/>
                      </a:pPr>
                      <a:r>
                        <a:rPr lang="en-US" sz="1000" dirty="0">
                          <a:effectLst/>
                          <a:latin typeface="+mn-lt"/>
                          <a:cs typeface="Aparajita" panose="020B0604020202020204" pitchFamily="34" charset="0"/>
                        </a:rPr>
                        <a:t>Relevant medical facts on condition of employee</a:t>
                      </a:r>
                      <a:endParaRPr lang="en-US" sz="1000" dirty="0">
                        <a:effectLst/>
                        <a:latin typeface="+mn-lt"/>
                        <a:ea typeface="Calibri" panose="020F0502020204030204" pitchFamily="34" charset="0"/>
                        <a:cs typeface="Aparajita" panose="020B0604020202020204" pitchFamily="34"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6"/>
                  </a:ext>
                </a:extLst>
              </a:tr>
              <a:tr h="294032">
                <a:tc>
                  <a:txBody>
                    <a:bodyPr/>
                    <a:lstStyle/>
                    <a:p>
                      <a:pPr marL="342900" marR="0" lvl="0" indent="-342900">
                        <a:lnSpc>
                          <a:spcPct val="100000"/>
                        </a:lnSpc>
                        <a:spcBef>
                          <a:spcPts val="0"/>
                        </a:spcBef>
                        <a:spcAft>
                          <a:spcPts val="0"/>
                        </a:spcAft>
                        <a:buFont typeface="Symbol" panose="05050102010706020507" pitchFamily="18" charset="2"/>
                        <a:buChar char=""/>
                      </a:pPr>
                      <a:r>
                        <a:rPr lang="en-US" sz="1000" dirty="0">
                          <a:effectLst/>
                          <a:latin typeface="+mn-lt"/>
                          <a:cs typeface="Aparajita" panose="020B0604020202020204" pitchFamily="34" charset="0"/>
                        </a:rPr>
                        <a:t>Connection between occurrence of injury/illness and the employee’s performance of duties</a:t>
                      </a:r>
                      <a:endParaRPr lang="en-US" sz="1000" dirty="0">
                        <a:effectLst/>
                        <a:latin typeface="+mn-lt"/>
                        <a:ea typeface="Calibri" panose="020F0502020204030204" pitchFamily="34" charset="0"/>
                        <a:cs typeface="Aparajita" panose="020B0604020202020204" pitchFamily="34"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7"/>
                  </a:ext>
                </a:extLst>
              </a:tr>
              <a:tr h="212270">
                <a:tc>
                  <a:txBody>
                    <a:bodyPr/>
                    <a:lstStyle/>
                    <a:p>
                      <a:pPr>
                        <a:lnSpc>
                          <a:spcPct val="100000"/>
                        </a:lnSpc>
                      </a:pPr>
                      <a:r>
                        <a:rPr lang="en-US" sz="1100" b="1" dirty="0"/>
                        <a:t>Causal Relationship</a:t>
                      </a:r>
                      <a:r>
                        <a:rPr lang="en-US" sz="1100" dirty="0"/>
                        <a:t> </a:t>
                      </a:r>
                      <a:r>
                        <a:rPr lang="en-US" sz="900" dirty="0"/>
                        <a:t>(</a:t>
                      </a:r>
                      <a:r>
                        <a:rPr lang="en-US" sz="900" i="1" dirty="0"/>
                        <a:t>Direct</a:t>
                      </a:r>
                      <a:r>
                        <a:rPr lang="en-US" sz="900" i="1" baseline="0" dirty="0"/>
                        <a:t> causation, Aggravation, Acceleration or Precipitation</a:t>
                      </a:r>
                      <a:r>
                        <a:rPr lang="en-US" sz="900" baseline="0" dirty="0"/>
                        <a:t>)</a:t>
                      </a:r>
                      <a:endParaRPr lang="en-US" sz="900" dirty="0"/>
                    </a:p>
                  </a:txBody>
                  <a:tcPr marL="51435" marR="51435" marT="51435" marB="25718"/>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08"/>
                  </a:ext>
                </a:extLst>
              </a:tr>
              <a:tr h="268875">
                <a:tc>
                  <a:txBody>
                    <a:bodyPr/>
                    <a:lstStyle/>
                    <a:p>
                      <a:pPr>
                        <a:lnSpc>
                          <a:spcPct val="100000"/>
                        </a:lnSpc>
                      </a:pPr>
                      <a:r>
                        <a:rPr lang="en-US" sz="1100" b="1" dirty="0">
                          <a:solidFill>
                            <a:schemeClr val="bg1"/>
                          </a:solidFill>
                        </a:rPr>
                        <a:t>MEDICAL</a:t>
                      </a:r>
                      <a:r>
                        <a:rPr lang="en-US" sz="1100" b="1" baseline="0" dirty="0">
                          <a:solidFill>
                            <a:schemeClr val="bg1"/>
                          </a:solidFill>
                        </a:rPr>
                        <a:t> EVIDENCE</a:t>
                      </a:r>
                      <a:endParaRPr lang="en-US" sz="1100" b="1" dirty="0">
                        <a:solidFill>
                          <a:schemeClr val="bg1"/>
                        </a:solidFill>
                      </a:endParaRPr>
                    </a:p>
                  </a:txBody>
                  <a:tcPr marL="51435" marR="51435" marT="51435" marB="25718">
                    <a:solidFill>
                      <a:schemeClr val="tx1"/>
                    </a:solidFill>
                  </a:tcPr>
                </a:tc>
                <a:tc>
                  <a:txBody>
                    <a:bodyPr/>
                    <a:lstStyle/>
                    <a:p>
                      <a:pPr algn="ctr">
                        <a:lnSpc>
                          <a:spcPct val="100000"/>
                        </a:lnSpc>
                      </a:pPr>
                      <a:r>
                        <a:rPr lang="en-US" sz="900" b="1" dirty="0">
                          <a:solidFill>
                            <a:schemeClr val="bg1"/>
                          </a:solidFill>
                        </a:rPr>
                        <a:t>COMPLETE</a:t>
                      </a:r>
                    </a:p>
                  </a:txBody>
                  <a:tcPr marL="51435" marR="51435" marT="25718" marB="25718">
                    <a:solidFill>
                      <a:schemeClr val="tx1"/>
                    </a:solidFill>
                  </a:tcPr>
                </a:tc>
                <a:tc>
                  <a:txBody>
                    <a:bodyPr/>
                    <a:lstStyle/>
                    <a:p>
                      <a:pPr algn="ctr">
                        <a:lnSpc>
                          <a:spcPct val="100000"/>
                        </a:lnSpc>
                      </a:pPr>
                      <a:r>
                        <a:rPr lang="en-US" sz="900" b="1" dirty="0">
                          <a:solidFill>
                            <a:schemeClr val="bg1"/>
                          </a:solidFill>
                        </a:rPr>
                        <a:t>INCOMPLETE</a:t>
                      </a:r>
                    </a:p>
                  </a:txBody>
                  <a:tcPr marL="51435" marR="51435" marT="25718" marB="25718">
                    <a:solidFill>
                      <a:schemeClr val="tx1"/>
                    </a:solidFill>
                  </a:tcPr>
                </a:tc>
                <a:extLst>
                  <a:ext uri="{0D108BD9-81ED-4DB2-BD59-A6C34878D82A}">
                    <a16:rowId xmlns:a16="http://schemas.microsoft.com/office/drawing/2014/main" val="10009"/>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Dates of examination and treatment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0"/>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History given by the employee;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1"/>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Physical findings;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2"/>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Results of diagnostic tests;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3"/>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Course of treatment;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4"/>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Description of any other conditions found but not due to the claimed injury.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5"/>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Diagnosis;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6"/>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a:effectLst/>
                        </a:rPr>
                        <a:t>Treatment given or recommended for the claimed injury;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7"/>
                  </a:ext>
                </a:extLst>
              </a:tr>
              <a:tr h="294032">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Physician’s opinion, with medical reasons, as to causal relationship between the diagnosed condition(s) and the factors or conditions of employment;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8"/>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a:effectLst/>
                        </a:rPr>
                        <a:t>Extent of disability affecting the employee’s ability to work due to the injury;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19"/>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Prognosis for recovery; and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a:p>
                  </a:txBody>
                  <a:tcPr marL="51435" marR="51435" marT="25718" marB="25718"/>
                </a:tc>
                <a:extLst>
                  <a:ext uri="{0D108BD9-81ED-4DB2-BD59-A6C34878D82A}">
                    <a16:rowId xmlns:a16="http://schemas.microsoft.com/office/drawing/2014/main" val="10020"/>
                  </a:ext>
                </a:extLst>
              </a:tr>
              <a:tr h="212270">
                <a:tc>
                  <a:txBody>
                    <a:bodyPr/>
                    <a:lstStyle/>
                    <a:p>
                      <a:pPr marL="171450" marR="0" lvl="0" indent="-171450">
                        <a:lnSpc>
                          <a:spcPct val="100000"/>
                        </a:lnSpc>
                        <a:spcBef>
                          <a:spcPts val="0"/>
                        </a:spcBef>
                        <a:spcAft>
                          <a:spcPts val="0"/>
                        </a:spcAft>
                        <a:buFont typeface="Arial" panose="020B0604020202020204" pitchFamily="34" charset="0"/>
                        <a:buChar char="•"/>
                        <a:tabLst>
                          <a:tab pos="228600" algn="l"/>
                        </a:tabLst>
                      </a:pPr>
                      <a:r>
                        <a:rPr lang="en-US" sz="1000" dirty="0">
                          <a:effectLst/>
                        </a:rPr>
                        <a:t>All other material findings.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557" marR="25557" marT="51435" marB="0"/>
                </a:tc>
                <a:tc>
                  <a:txBody>
                    <a:bodyPr/>
                    <a:lstStyle/>
                    <a:p>
                      <a:endParaRPr lang="en-US"/>
                    </a:p>
                  </a:txBody>
                  <a:tcPr marL="51435" marR="51435" marT="25718" marB="25718"/>
                </a:tc>
                <a:tc>
                  <a:txBody>
                    <a:bodyPr/>
                    <a:lstStyle/>
                    <a:p>
                      <a:endParaRPr lang="en-US" dirty="0"/>
                    </a:p>
                  </a:txBody>
                  <a:tcPr marL="51435" marR="51435" marT="25718" marB="25718"/>
                </a:tc>
                <a:extLst>
                  <a:ext uri="{0D108BD9-81ED-4DB2-BD59-A6C34878D82A}">
                    <a16:rowId xmlns:a16="http://schemas.microsoft.com/office/drawing/2014/main" val="10021"/>
                  </a:ext>
                </a:extLst>
              </a:tr>
              <a:tr h="180823">
                <a:tc>
                  <a:txBody>
                    <a:bodyPr/>
                    <a:lstStyle/>
                    <a:p>
                      <a:r>
                        <a:rPr lang="en-US" sz="1100" b="1" dirty="0">
                          <a:solidFill>
                            <a:schemeClr val="bg1"/>
                          </a:solidFill>
                        </a:rPr>
                        <a:t>RECOMMENDED OWCP ACTION</a:t>
                      </a:r>
                    </a:p>
                  </a:txBody>
                  <a:tcPr marL="51435" marR="51435" marT="25718" marB="25718">
                    <a:solidFill>
                      <a:schemeClr val="tx1"/>
                    </a:solidFill>
                  </a:tcPr>
                </a:tc>
                <a:tc>
                  <a:txBody>
                    <a:bodyPr/>
                    <a:lstStyle/>
                    <a:p>
                      <a:pPr algn="ctr"/>
                      <a:r>
                        <a:rPr lang="en-US" sz="1100" b="1" dirty="0">
                          <a:solidFill>
                            <a:schemeClr val="bg1"/>
                          </a:solidFill>
                        </a:rPr>
                        <a:t>YES</a:t>
                      </a:r>
                    </a:p>
                  </a:txBody>
                  <a:tcPr marL="51435" marR="51435" marT="25718" marB="25718">
                    <a:solidFill>
                      <a:schemeClr val="tx1"/>
                    </a:solidFill>
                  </a:tcPr>
                </a:tc>
                <a:tc>
                  <a:txBody>
                    <a:bodyPr/>
                    <a:lstStyle/>
                    <a:p>
                      <a:pPr algn="ctr"/>
                      <a:r>
                        <a:rPr lang="en-US" sz="1100" b="1" dirty="0">
                          <a:solidFill>
                            <a:schemeClr val="bg1"/>
                          </a:solidFill>
                        </a:rPr>
                        <a:t>NO</a:t>
                      </a:r>
                    </a:p>
                  </a:txBody>
                  <a:tcPr marL="51435" marR="51435" marT="25718" marB="25718">
                    <a:solidFill>
                      <a:schemeClr val="tx1"/>
                    </a:solidFill>
                  </a:tcPr>
                </a:tc>
                <a:extLst>
                  <a:ext uri="{0D108BD9-81ED-4DB2-BD59-A6C34878D82A}">
                    <a16:rowId xmlns:a16="http://schemas.microsoft.com/office/drawing/2014/main" val="10022"/>
                  </a:ext>
                </a:extLst>
              </a:tr>
              <a:tr h="212270">
                <a:tc>
                  <a:txBody>
                    <a:bodyPr/>
                    <a:lstStyle/>
                    <a:p>
                      <a:r>
                        <a:rPr lang="en-US" sz="1000" dirty="0"/>
                        <a:t>Request for additional information</a:t>
                      </a:r>
                    </a:p>
                  </a:txBody>
                  <a:tcPr marL="51435" marR="51435" marT="25718" marB="25718"/>
                </a:tc>
                <a:tc>
                  <a:txBody>
                    <a:bodyPr/>
                    <a:lstStyle/>
                    <a:p>
                      <a:endParaRPr lang="en-US"/>
                    </a:p>
                  </a:txBody>
                  <a:tcPr marL="51435" marR="51435" marT="25718" marB="25718"/>
                </a:tc>
                <a:tc>
                  <a:txBody>
                    <a:bodyPr/>
                    <a:lstStyle/>
                    <a:p>
                      <a:endParaRPr lang="en-US" dirty="0"/>
                    </a:p>
                  </a:txBody>
                  <a:tcPr marL="51435" marR="51435" marT="25718" marB="25718"/>
                </a:tc>
                <a:extLst>
                  <a:ext uri="{0D108BD9-81ED-4DB2-BD59-A6C34878D82A}">
                    <a16:rowId xmlns:a16="http://schemas.microsoft.com/office/drawing/2014/main" val="10023"/>
                  </a:ext>
                </a:extLst>
              </a:tr>
              <a:tr h="212270">
                <a:tc>
                  <a:txBody>
                    <a:bodyPr/>
                    <a:lstStyle/>
                    <a:p>
                      <a:r>
                        <a:rPr lang="en-US" sz="1000" dirty="0"/>
                        <a:t>Approve</a:t>
                      </a:r>
                      <a:r>
                        <a:rPr lang="en-US" sz="1000" baseline="0" dirty="0"/>
                        <a:t> claim</a:t>
                      </a:r>
                      <a:endParaRPr lang="en-US" sz="1000" dirty="0"/>
                    </a:p>
                  </a:txBody>
                  <a:tcPr marL="51435" marR="51435" marT="25718" marB="25718"/>
                </a:tc>
                <a:tc>
                  <a:txBody>
                    <a:bodyPr/>
                    <a:lstStyle/>
                    <a:p>
                      <a:endParaRPr lang="en-US"/>
                    </a:p>
                  </a:txBody>
                  <a:tcPr marL="51435" marR="51435" marT="25718" marB="25718"/>
                </a:tc>
                <a:tc>
                  <a:txBody>
                    <a:bodyPr/>
                    <a:lstStyle/>
                    <a:p>
                      <a:endParaRPr lang="en-US" dirty="0"/>
                    </a:p>
                  </a:txBody>
                  <a:tcPr marL="51435" marR="51435" marT="25718" marB="25718"/>
                </a:tc>
                <a:extLst>
                  <a:ext uri="{0D108BD9-81ED-4DB2-BD59-A6C34878D82A}">
                    <a16:rowId xmlns:a16="http://schemas.microsoft.com/office/drawing/2014/main" val="10024"/>
                  </a:ext>
                </a:extLst>
              </a:tr>
            </a:tbl>
          </a:graphicData>
        </a:graphic>
      </p:graphicFrame>
      <p:sp>
        <p:nvSpPr>
          <p:cNvPr id="13" name="Date Placeholder 12"/>
          <p:cNvSpPr>
            <a:spLocks noGrp="1"/>
          </p:cNvSpPr>
          <p:nvPr>
            <p:ph type="dt" sz="half" idx="4294967295"/>
          </p:nvPr>
        </p:nvSpPr>
        <p:spPr>
          <a:xfrm>
            <a:off x="0" y="6356350"/>
            <a:ext cx="2743200" cy="365125"/>
          </a:xfrm>
        </p:spPr>
        <p:txBody>
          <a:bodyPr/>
          <a:lstStyle/>
          <a:p>
            <a:r>
              <a:rPr lang="en-US"/>
              <a:t>4/17/2017</a:t>
            </a:r>
            <a:endParaRPr lang="en-US" dirty="0"/>
          </a:p>
        </p:txBody>
      </p:sp>
      <p:sp>
        <p:nvSpPr>
          <p:cNvPr id="15" name="Slide Number Placeholder 14"/>
          <p:cNvSpPr>
            <a:spLocks noGrp="1"/>
          </p:cNvSpPr>
          <p:nvPr>
            <p:ph type="sldNum" sz="quarter" idx="4294967295"/>
          </p:nvPr>
        </p:nvSpPr>
        <p:spPr>
          <a:xfrm>
            <a:off x="9448800" y="6356350"/>
            <a:ext cx="2743200" cy="365125"/>
          </a:xfrm>
        </p:spPr>
        <p:txBody>
          <a:bodyPr/>
          <a:lstStyle/>
          <a:p>
            <a:fld id="{5B105591-8AB9-466A-9ECD-B0EC48B06FAA}" type="slidenum">
              <a:rPr lang="en-US" smtClean="0"/>
              <a:pPr/>
              <a:t>77</a:t>
            </a:fld>
            <a:endParaRPr lang="en-US" dirty="0"/>
          </a:p>
        </p:txBody>
      </p:sp>
    </p:spTree>
    <p:extLst>
      <p:ext uri="{BB962C8B-B14F-4D97-AF65-F5344CB8AC3E}">
        <p14:creationId xmlns:p14="http://schemas.microsoft.com/office/powerpoint/2010/main" val="39600251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r>
              <a:rPr lang="en-US"/>
              <a:t>CA-2 submitted by Bob Smith.</a:t>
            </a:r>
          </a:p>
          <a:p>
            <a:r>
              <a:rPr lang="en-US"/>
              <a:t>Letter to Bob Smith from Hannah Resource at USAF Human Resources.</a:t>
            </a:r>
          </a:p>
        </p:txBody>
      </p:sp>
      <p:sp>
        <p:nvSpPr>
          <p:cNvPr id="58370" name="Title 1"/>
          <p:cNvSpPr>
            <a:spLocks noGrp="1"/>
          </p:cNvSpPr>
          <p:nvPr>
            <p:ph type="title"/>
          </p:nvPr>
        </p:nvSpPr>
        <p:spPr/>
        <p:txBody>
          <a:bodyPr/>
          <a:lstStyle/>
          <a:p>
            <a:r>
              <a:rPr lang="en-US"/>
              <a:t>January</a:t>
            </a:r>
          </a:p>
        </p:txBody>
      </p:sp>
      <p:sp>
        <p:nvSpPr>
          <p:cNvPr id="12" name="Date Placeholder 11"/>
          <p:cNvSpPr>
            <a:spLocks noGrp="1"/>
          </p:cNvSpPr>
          <p:nvPr>
            <p:ph type="dt" sz="half" idx="10"/>
          </p:nvPr>
        </p:nvSpPr>
        <p:spPr/>
        <p:txBody>
          <a:bodyPr/>
          <a:lstStyle/>
          <a:p>
            <a:r>
              <a:rPr lang="en-US"/>
              <a:t>4/17/2017</a:t>
            </a:r>
            <a:endParaRPr lang="en-US" dirty="0"/>
          </a:p>
        </p:txBody>
      </p:sp>
      <p:sp>
        <p:nvSpPr>
          <p:cNvPr id="13" name="Footer Placeholder 1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r>
              <a:rPr lang="en-US"/>
              <a:t>OWCP development letter.</a:t>
            </a:r>
            <a:endParaRPr lang="en-US" dirty="0"/>
          </a:p>
        </p:txBody>
      </p:sp>
      <p:sp>
        <p:nvSpPr>
          <p:cNvPr id="58370" name="Title 1"/>
          <p:cNvSpPr>
            <a:spLocks noGrp="1"/>
          </p:cNvSpPr>
          <p:nvPr>
            <p:ph type="title"/>
          </p:nvPr>
        </p:nvSpPr>
        <p:spPr/>
        <p:txBody>
          <a:bodyPr/>
          <a:lstStyle/>
          <a:p>
            <a:r>
              <a:rPr lang="en-US"/>
              <a:t>January</a:t>
            </a:r>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79</a:t>
            </a:fld>
            <a:endParaRPr lang="en-US" dirty="0"/>
          </a:p>
        </p:txBody>
      </p:sp>
    </p:spTree>
    <p:extLst>
      <p:ext uri="{BB962C8B-B14F-4D97-AF65-F5344CB8AC3E}">
        <p14:creationId xmlns:p14="http://schemas.microsoft.com/office/powerpoint/2010/main" val="367879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endParaRPr lang="en-US"/>
          </a:p>
        </p:txBody>
      </p:sp>
      <p:sp>
        <p:nvSpPr>
          <p:cNvPr id="6" name="Title 5"/>
          <p:cNvSpPr>
            <a:spLocks noGrp="1"/>
          </p:cNvSpPr>
          <p:nvPr>
            <p:ph type="title"/>
          </p:nvPr>
        </p:nvSpPr>
        <p:spPr/>
        <p:txBody>
          <a:bodyPr>
            <a:normAutofit fontScale="90000"/>
          </a:bodyPr>
          <a:lstStyle/>
          <a:p>
            <a:r>
              <a:rPr lang="en-US"/>
              <a:t>How can a Workers’ Compensation Representative help members?</a:t>
            </a:r>
            <a:br>
              <a:rPr lang="en-US"/>
            </a:br>
            <a:endParaRPr lang="en-US" dirty="0"/>
          </a:p>
        </p:txBody>
      </p:sp>
      <p:sp>
        <p:nvSpPr>
          <p:cNvPr id="16" name="Date Placeholder 15"/>
          <p:cNvSpPr>
            <a:spLocks noGrp="1"/>
          </p:cNvSpPr>
          <p:nvPr>
            <p:ph type="dt" sz="half" idx="10"/>
          </p:nvPr>
        </p:nvSpPr>
        <p:spPr/>
        <p:txBody>
          <a:bodyPr/>
          <a:lstStyle/>
          <a:p>
            <a:r>
              <a:rPr lang="en-US"/>
              <a:t>4/17/2017</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5B105591-8AB9-466A-9ECD-B0EC48B06FAA}" type="slidenum">
              <a:rPr lang="en-US" smtClean="0"/>
              <a:pPr/>
              <a:t>8</a:t>
            </a:fld>
            <a:endParaRPr lang="en-US" dirty="0"/>
          </a:p>
        </p:txBody>
      </p:sp>
      <p:pic>
        <p:nvPicPr>
          <p:cNvPr id="27651" name="Picture 3" descr="C:\Users\NEUND\AppData\Local\Microsoft\Windows\Temporary Internet Files\Content.IE5\OCDP0Q7T\MC9000788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81200"/>
            <a:ext cx="3164871"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73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lstStyle/>
          <a:p>
            <a:r>
              <a:rPr lang="en-US"/>
              <a:t>CA-20 sent in Dr. Mallory Timothy.</a:t>
            </a:r>
          </a:p>
          <a:p>
            <a:r>
              <a:rPr lang="en-US"/>
              <a:t>CA-35a </a:t>
            </a:r>
          </a:p>
          <a:p>
            <a:r>
              <a:rPr lang="en-US"/>
              <a:t>Medical Report on First Doctor Visit by Bob Smith.</a:t>
            </a:r>
            <a:endParaRPr lang="en-US" dirty="0"/>
          </a:p>
        </p:txBody>
      </p:sp>
      <p:sp>
        <p:nvSpPr>
          <p:cNvPr id="59394" name="Title 1"/>
          <p:cNvSpPr>
            <a:spLocks noGrp="1"/>
          </p:cNvSpPr>
          <p:nvPr>
            <p:ph type="title"/>
          </p:nvPr>
        </p:nvSpPr>
        <p:spPr/>
        <p:txBody>
          <a:bodyPr/>
          <a:lstStyle/>
          <a:p>
            <a:r>
              <a:rPr lang="en-US"/>
              <a:t>February</a:t>
            </a:r>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t>OWCP letter stating that the claim is denied.</a:t>
            </a:r>
            <a:endParaRPr lang="en-US" dirty="0"/>
          </a:p>
        </p:txBody>
      </p:sp>
      <p:sp>
        <p:nvSpPr>
          <p:cNvPr id="60418" name="Title 1"/>
          <p:cNvSpPr>
            <a:spLocks noGrp="1"/>
          </p:cNvSpPr>
          <p:nvPr>
            <p:ph type="title"/>
          </p:nvPr>
        </p:nvSpPr>
        <p:spPr/>
        <p:txBody>
          <a:bodyPr/>
          <a:lstStyle/>
          <a:p>
            <a:r>
              <a:rPr lang="en-US"/>
              <a:t>March</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t>Bob Smith response to OWCP Development Letter</a:t>
            </a:r>
          </a:p>
          <a:p>
            <a:r>
              <a:rPr lang="en-US"/>
              <a:t>MRI Results from OSI, Inc.</a:t>
            </a:r>
          </a:p>
          <a:p>
            <a:r>
              <a:rPr lang="en-US"/>
              <a:t>Medical Report on Second Doctor Visit by Bob Smith.</a:t>
            </a:r>
            <a:endParaRPr lang="en-US" dirty="0"/>
          </a:p>
        </p:txBody>
      </p:sp>
      <p:sp>
        <p:nvSpPr>
          <p:cNvPr id="60418" name="Title 1"/>
          <p:cNvSpPr>
            <a:spLocks noGrp="1"/>
          </p:cNvSpPr>
          <p:nvPr>
            <p:ph type="title"/>
          </p:nvPr>
        </p:nvSpPr>
        <p:spPr/>
        <p:txBody>
          <a:bodyPr/>
          <a:lstStyle/>
          <a:p>
            <a:r>
              <a:rPr lang="en-US"/>
              <a:t>March</a:t>
            </a:r>
            <a:endParaRPr lang="en-US" dirty="0"/>
          </a:p>
        </p:txBody>
      </p:sp>
      <p:sp>
        <p:nvSpPr>
          <p:cNvPr id="9" name="Date Placeholder 8"/>
          <p:cNvSpPr>
            <a:spLocks noGrp="1"/>
          </p:cNvSpPr>
          <p:nvPr>
            <p:ph type="dt" sz="half" idx="10"/>
          </p:nvPr>
        </p:nvSpPr>
        <p:spPr/>
        <p:txBody>
          <a:bodyPr/>
          <a:lstStyle/>
          <a:p>
            <a:r>
              <a:rPr lang="en-US"/>
              <a:t>4/17/2017</a:t>
            </a:r>
            <a:endParaRPr lang="en-US" dirty="0"/>
          </a:p>
        </p:txBody>
      </p:sp>
      <p:sp>
        <p:nvSpPr>
          <p:cNvPr id="10" name="Footer Placeholder 9"/>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8FA7B38D-736B-455E-BE94-DC591F9264FD}" type="slidenum">
              <a:rPr lang="en-US" smtClean="0"/>
              <a:pPr/>
              <a:t>82</a:t>
            </a:fld>
            <a:endParaRPr lang="en-US" dirty="0"/>
          </a:p>
        </p:txBody>
      </p:sp>
    </p:spTree>
    <p:extLst>
      <p:ext uri="{BB962C8B-B14F-4D97-AF65-F5344CB8AC3E}">
        <p14:creationId xmlns:p14="http://schemas.microsoft.com/office/powerpoint/2010/main" val="40412294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ubtitle 2"/>
          <p:cNvSpPr>
            <a:spLocks noGrp="1"/>
          </p:cNvSpPr>
          <p:nvPr>
            <p:ph type="subTitle" idx="1"/>
          </p:nvPr>
        </p:nvSpPr>
        <p:spPr/>
        <p:txBody>
          <a:bodyPr/>
          <a:lstStyle/>
          <a:p>
            <a:r>
              <a:rPr lang="en-US"/>
              <a:t>How the Union can Help</a:t>
            </a:r>
            <a:endParaRPr lang="en-US" dirty="0"/>
          </a:p>
        </p:txBody>
      </p:sp>
      <p:sp>
        <p:nvSpPr>
          <p:cNvPr id="2" name="Title 1"/>
          <p:cNvSpPr>
            <a:spLocks noGrp="1"/>
          </p:cNvSpPr>
          <p:nvPr>
            <p:ph type="title"/>
          </p:nvPr>
        </p:nvSpPr>
        <p:spPr/>
        <p:txBody>
          <a:bodyPr/>
          <a:lstStyle/>
          <a:p>
            <a:r>
              <a:rPr lang="en-US"/>
              <a:t>MEMBER HELPING MEMBER</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EF6EA861-547E-4CE2-84B7-24B548C2F51D}" type="slidenum">
              <a:rPr lang="en-US" smtClean="0"/>
              <a:pPr/>
              <a:t>83</a:t>
            </a:fld>
            <a:endParaRPr lang="en-US" dirty="0"/>
          </a:p>
        </p:txBody>
      </p:sp>
    </p:spTree>
    <p:extLst>
      <p:ext uri="{BB962C8B-B14F-4D97-AF65-F5344CB8AC3E}">
        <p14:creationId xmlns:p14="http://schemas.microsoft.com/office/powerpoint/2010/main" val="12682130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t>I want to file a workers’ comp claim, but my supervisor is challenging the claim because they state that the agency does not control the location where the incident occurred. </a:t>
            </a:r>
          </a:p>
          <a:p>
            <a:endParaRPr lang="en-US"/>
          </a:p>
          <a:p>
            <a:r>
              <a:rPr lang="en-US"/>
              <a:t>What can I do?</a:t>
            </a:r>
          </a:p>
          <a:p>
            <a:endParaRPr lang="en-US" dirty="0"/>
          </a:p>
        </p:txBody>
      </p:sp>
      <p:sp>
        <p:nvSpPr>
          <p:cNvPr id="8" name="Content Placeholder 7"/>
          <p:cNvSpPr>
            <a:spLocks noGrp="1"/>
          </p:cNvSpPr>
          <p:nvPr>
            <p:ph sz="half" idx="2"/>
          </p:nvPr>
        </p:nvSpPr>
        <p:spPr/>
        <p:txBody>
          <a:bodyPr/>
          <a:lstStyle/>
          <a:p>
            <a:r>
              <a:rPr lang="en-US"/>
              <a:t>Union:</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7B38D-736B-455E-BE94-DC591F9264FD}" type="slidenum">
              <a:rPr lang="en-US" smtClean="0"/>
              <a:pPr/>
              <a:t>84</a:t>
            </a:fld>
            <a:endParaRPr lang="en-US" dirty="0"/>
          </a:p>
        </p:txBody>
      </p:sp>
      <p:sp>
        <p:nvSpPr>
          <p:cNvPr id="5" name="Title 4"/>
          <p:cNvSpPr>
            <a:spLocks noGrp="1"/>
          </p:cNvSpPr>
          <p:nvPr>
            <p:ph type="title"/>
          </p:nvPr>
        </p:nvSpPr>
        <p:spPr/>
        <p:txBody>
          <a:bodyPr/>
          <a:lstStyle/>
          <a:p>
            <a:r>
              <a:rPr lang="en-US"/>
              <a:t>Member Helping Member: Case #1</a:t>
            </a:r>
            <a:endParaRPr lang="en-US" dirty="0"/>
          </a:p>
        </p:txBody>
      </p:sp>
    </p:spTree>
    <p:extLst>
      <p:ext uri="{BB962C8B-B14F-4D97-AF65-F5344CB8AC3E}">
        <p14:creationId xmlns:p14="http://schemas.microsoft.com/office/powerpoint/2010/main" val="2901282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a:t>When I tried to file a workers’ comp claim, HR told me I had 24 to file a claim after I got hurt but that was a couple of days ago. I’m still having problems.</a:t>
            </a:r>
          </a:p>
          <a:p>
            <a:endParaRPr lang="en-US" dirty="0"/>
          </a:p>
          <a:p>
            <a:r>
              <a:rPr lang="en-US" dirty="0"/>
              <a:t>Is there anything I can do? </a:t>
            </a:r>
          </a:p>
        </p:txBody>
      </p:sp>
      <p:sp>
        <p:nvSpPr>
          <p:cNvPr id="8" name="Content Placeholder 7"/>
          <p:cNvSpPr>
            <a:spLocks noGrp="1"/>
          </p:cNvSpPr>
          <p:nvPr>
            <p:ph sz="half" idx="2"/>
          </p:nvPr>
        </p:nvSpPr>
        <p:spPr/>
        <p:txBody>
          <a:bodyPr/>
          <a:lstStyle/>
          <a:p>
            <a:r>
              <a:rPr lang="en-US"/>
              <a:t>Union:</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7B38D-736B-455E-BE94-DC591F9264FD}" type="slidenum">
              <a:rPr lang="en-US" smtClean="0"/>
              <a:pPr/>
              <a:t>85</a:t>
            </a:fld>
            <a:endParaRPr lang="en-US" dirty="0"/>
          </a:p>
        </p:txBody>
      </p:sp>
      <p:sp>
        <p:nvSpPr>
          <p:cNvPr id="5" name="Title 4"/>
          <p:cNvSpPr>
            <a:spLocks noGrp="1"/>
          </p:cNvSpPr>
          <p:nvPr>
            <p:ph type="title"/>
          </p:nvPr>
        </p:nvSpPr>
        <p:spPr/>
        <p:txBody>
          <a:bodyPr/>
          <a:lstStyle/>
          <a:p>
            <a:r>
              <a:rPr lang="en-US"/>
              <a:t>Member Helping Member: Case #2</a:t>
            </a:r>
            <a:endParaRPr lang="en-US" dirty="0"/>
          </a:p>
        </p:txBody>
      </p:sp>
    </p:spTree>
    <p:extLst>
      <p:ext uri="{BB962C8B-B14F-4D97-AF65-F5344CB8AC3E}">
        <p14:creationId xmlns:p14="http://schemas.microsoft.com/office/powerpoint/2010/main" val="23013335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t>I have proof that the BOP was negligent in allowing me to work in an unsafe environment.  </a:t>
            </a:r>
          </a:p>
          <a:p>
            <a:endParaRPr lang="en-US"/>
          </a:p>
          <a:p>
            <a:r>
              <a:rPr lang="en-US"/>
              <a:t>Can I sue BOP for my on-the-job injuries?</a:t>
            </a:r>
          </a:p>
          <a:p>
            <a:endParaRPr lang="en-US" dirty="0"/>
          </a:p>
        </p:txBody>
      </p:sp>
      <p:sp>
        <p:nvSpPr>
          <p:cNvPr id="8" name="Content Placeholder 7"/>
          <p:cNvSpPr>
            <a:spLocks noGrp="1"/>
          </p:cNvSpPr>
          <p:nvPr>
            <p:ph sz="half" idx="2"/>
          </p:nvPr>
        </p:nvSpPr>
        <p:spPr/>
        <p:txBody>
          <a:bodyPr/>
          <a:lstStyle/>
          <a:p>
            <a:r>
              <a:rPr lang="en-US"/>
              <a:t>Union:</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7B38D-736B-455E-BE94-DC591F9264FD}" type="slidenum">
              <a:rPr lang="en-US" smtClean="0"/>
              <a:pPr/>
              <a:t>86</a:t>
            </a:fld>
            <a:endParaRPr lang="en-US" dirty="0"/>
          </a:p>
        </p:txBody>
      </p:sp>
      <p:sp>
        <p:nvSpPr>
          <p:cNvPr id="5" name="Title 4"/>
          <p:cNvSpPr>
            <a:spLocks noGrp="1"/>
          </p:cNvSpPr>
          <p:nvPr>
            <p:ph type="title"/>
          </p:nvPr>
        </p:nvSpPr>
        <p:spPr/>
        <p:txBody>
          <a:bodyPr/>
          <a:lstStyle/>
          <a:p>
            <a:r>
              <a:rPr lang="en-US"/>
              <a:t>Member Helping Member: Case #3</a:t>
            </a:r>
            <a:endParaRPr lang="en-US" dirty="0"/>
          </a:p>
        </p:txBody>
      </p:sp>
    </p:spTree>
    <p:extLst>
      <p:ext uri="{BB962C8B-B14F-4D97-AF65-F5344CB8AC3E}">
        <p14:creationId xmlns:p14="http://schemas.microsoft.com/office/powerpoint/2010/main" val="212625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t>I’m on medical restriction because of my on-the-job injury.  TSA is putting me on second shift because they say that’s the only time they can give me limited duty. </a:t>
            </a:r>
          </a:p>
          <a:p>
            <a:endParaRPr lang="en-US"/>
          </a:p>
          <a:p>
            <a:r>
              <a:rPr lang="en-US"/>
              <a:t>Can they do that?</a:t>
            </a:r>
          </a:p>
          <a:p>
            <a:endParaRPr lang="en-US" dirty="0"/>
          </a:p>
        </p:txBody>
      </p:sp>
      <p:sp>
        <p:nvSpPr>
          <p:cNvPr id="8" name="Content Placeholder 7"/>
          <p:cNvSpPr>
            <a:spLocks noGrp="1"/>
          </p:cNvSpPr>
          <p:nvPr>
            <p:ph sz="half" idx="2"/>
          </p:nvPr>
        </p:nvSpPr>
        <p:spPr/>
        <p:txBody>
          <a:bodyPr/>
          <a:lstStyle/>
          <a:p>
            <a:r>
              <a:rPr lang="en-US"/>
              <a:t>Union:</a:t>
            </a:r>
            <a:endParaRPr lang="en-US" dirty="0"/>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7B38D-736B-455E-BE94-DC591F9264FD}" type="slidenum">
              <a:rPr lang="en-US" smtClean="0"/>
              <a:pPr/>
              <a:t>87</a:t>
            </a:fld>
            <a:endParaRPr lang="en-US" dirty="0"/>
          </a:p>
        </p:txBody>
      </p:sp>
      <p:sp>
        <p:nvSpPr>
          <p:cNvPr id="5" name="Title 4"/>
          <p:cNvSpPr>
            <a:spLocks noGrp="1"/>
          </p:cNvSpPr>
          <p:nvPr>
            <p:ph type="title"/>
          </p:nvPr>
        </p:nvSpPr>
        <p:spPr/>
        <p:txBody>
          <a:bodyPr/>
          <a:lstStyle/>
          <a:p>
            <a:r>
              <a:rPr lang="en-US"/>
              <a:t>Member Helping Member: Case #4</a:t>
            </a:r>
            <a:endParaRPr lang="en-US" dirty="0"/>
          </a:p>
        </p:txBody>
      </p:sp>
    </p:spTree>
    <p:extLst>
      <p:ext uri="{BB962C8B-B14F-4D97-AF65-F5344CB8AC3E}">
        <p14:creationId xmlns:p14="http://schemas.microsoft.com/office/powerpoint/2010/main" val="5823417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r>
              <a:rPr lang="en-US" dirty="0"/>
              <a:t>My physician has given me pain medication for an on-the-job injury and stated that I can return to work. When I returned to the job, my supervisor sends me home because I am still taking medication. The supervisor states that I should not return to work until he calls.</a:t>
            </a:r>
          </a:p>
          <a:p>
            <a:endParaRPr lang="en-US" dirty="0"/>
          </a:p>
          <a:p>
            <a:r>
              <a:rPr lang="en-US" dirty="0"/>
              <a:t>What should I do?</a:t>
            </a:r>
          </a:p>
          <a:p>
            <a:endParaRPr lang="en-US" dirty="0"/>
          </a:p>
        </p:txBody>
      </p:sp>
      <p:sp>
        <p:nvSpPr>
          <p:cNvPr id="8" name="Content Placeholder 7"/>
          <p:cNvSpPr>
            <a:spLocks noGrp="1"/>
          </p:cNvSpPr>
          <p:nvPr>
            <p:ph sz="half" idx="2"/>
          </p:nvPr>
        </p:nvSpPr>
        <p:spPr/>
        <p:txBody>
          <a:bodyPr/>
          <a:lstStyle/>
          <a:p>
            <a:r>
              <a:rPr lang="en-US" dirty="0"/>
              <a:t>Union:</a:t>
            </a:r>
          </a:p>
        </p:txBody>
      </p:sp>
      <p:sp>
        <p:nvSpPr>
          <p:cNvPr id="10" name="Date Placeholder 9"/>
          <p:cNvSpPr>
            <a:spLocks noGrp="1"/>
          </p:cNvSpPr>
          <p:nvPr>
            <p:ph type="dt" sz="half" idx="10"/>
          </p:nvPr>
        </p:nvSpPr>
        <p:spPr/>
        <p:txBody>
          <a:bodyPr/>
          <a:lstStyle/>
          <a:p>
            <a:r>
              <a:rPr lang="en-US"/>
              <a:t>4/17/2017</a:t>
            </a:r>
            <a:endParaRPr lang="en-US" dirty="0"/>
          </a:p>
        </p:txBody>
      </p:sp>
      <p:sp>
        <p:nvSpPr>
          <p:cNvPr id="11" name="Footer Placeholder 10"/>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7B38D-736B-455E-BE94-DC591F9264FD}" type="slidenum">
              <a:rPr lang="en-US" smtClean="0"/>
              <a:pPr/>
              <a:t>88</a:t>
            </a:fld>
            <a:endParaRPr lang="en-US" dirty="0"/>
          </a:p>
        </p:txBody>
      </p:sp>
      <p:sp>
        <p:nvSpPr>
          <p:cNvPr id="5" name="Title 4"/>
          <p:cNvSpPr>
            <a:spLocks noGrp="1"/>
          </p:cNvSpPr>
          <p:nvPr>
            <p:ph type="title"/>
          </p:nvPr>
        </p:nvSpPr>
        <p:spPr/>
        <p:txBody>
          <a:bodyPr/>
          <a:lstStyle/>
          <a:p>
            <a:r>
              <a:rPr lang="en-US"/>
              <a:t>Member Helping Member: Case #5</a:t>
            </a:r>
            <a:endParaRPr lang="en-US" dirty="0"/>
          </a:p>
        </p:txBody>
      </p:sp>
    </p:spTree>
    <p:extLst>
      <p:ext uri="{BB962C8B-B14F-4D97-AF65-F5344CB8AC3E}">
        <p14:creationId xmlns:p14="http://schemas.microsoft.com/office/powerpoint/2010/main" val="850389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t>I got hurt when a heavy bag fell on my foot.  I wanted to file a claim, but HR told me that I don’t have a “good claim.”  It’s not fair that I have to miss work because of the injury and pay for doctors’ visits myself.  </a:t>
            </a:r>
          </a:p>
          <a:p>
            <a:endParaRPr lang="en-US"/>
          </a:p>
          <a:p>
            <a:r>
              <a:rPr lang="en-US"/>
              <a:t>What can I do?</a:t>
            </a:r>
          </a:p>
          <a:p>
            <a:endParaRPr lang="en-US" dirty="0"/>
          </a:p>
        </p:txBody>
      </p:sp>
      <p:sp>
        <p:nvSpPr>
          <p:cNvPr id="8" name="Content Placeholder 7"/>
          <p:cNvSpPr>
            <a:spLocks noGrp="1"/>
          </p:cNvSpPr>
          <p:nvPr>
            <p:ph sz="half" idx="2"/>
          </p:nvPr>
        </p:nvSpPr>
        <p:spPr/>
        <p:txBody>
          <a:bodyPr/>
          <a:lstStyle/>
          <a:p>
            <a:r>
              <a:rPr lang="en-US" dirty="0"/>
              <a:t>Union:</a:t>
            </a:r>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7B38D-736B-455E-BE94-DC591F9264FD}" type="slidenum">
              <a:rPr lang="en-US" smtClean="0"/>
              <a:pPr/>
              <a:t>89</a:t>
            </a:fld>
            <a:endParaRPr lang="en-US" dirty="0"/>
          </a:p>
        </p:txBody>
      </p:sp>
      <p:sp>
        <p:nvSpPr>
          <p:cNvPr id="5" name="Title 4"/>
          <p:cNvSpPr>
            <a:spLocks noGrp="1"/>
          </p:cNvSpPr>
          <p:nvPr>
            <p:ph type="title"/>
          </p:nvPr>
        </p:nvSpPr>
        <p:spPr/>
        <p:txBody>
          <a:bodyPr/>
          <a:lstStyle/>
          <a:p>
            <a:r>
              <a:rPr lang="en-US"/>
              <a:t>Member Helping Member: Case #6</a:t>
            </a:r>
            <a:endParaRPr lang="en-US" dirty="0"/>
          </a:p>
        </p:txBody>
      </p:sp>
    </p:spTree>
    <p:extLst>
      <p:ext uri="{BB962C8B-B14F-4D97-AF65-F5344CB8AC3E}">
        <p14:creationId xmlns:p14="http://schemas.microsoft.com/office/powerpoint/2010/main" val="16705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t>Serve as an advocate for the members.</a:t>
            </a:r>
          </a:p>
          <a:p>
            <a:r>
              <a:rPr lang="en-US"/>
              <a:t>Educate members on their rights and responsibilities.</a:t>
            </a:r>
          </a:p>
          <a:p>
            <a:r>
              <a:rPr lang="en-US"/>
              <a:t>Understand management’s responsibilities in the claims process.</a:t>
            </a:r>
          </a:p>
          <a:p>
            <a:r>
              <a:rPr lang="en-US"/>
              <a:t>Assist members in the completing forms and responding to agency and OWCP requests for information.</a:t>
            </a:r>
          </a:p>
          <a:p>
            <a:r>
              <a:rPr lang="en-US"/>
              <a:t>Assist members in obtaining the appropriate medical reports from physicians.</a:t>
            </a:r>
            <a:endParaRPr lang="en-US" dirty="0"/>
          </a:p>
        </p:txBody>
      </p:sp>
      <p:sp>
        <p:nvSpPr>
          <p:cNvPr id="15362" name="Title 1"/>
          <p:cNvSpPr>
            <a:spLocks noGrp="1"/>
          </p:cNvSpPr>
          <p:nvPr>
            <p:ph type="title"/>
          </p:nvPr>
        </p:nvSpPr>
        <p:spPr/>
        <p:txBody>
          <a:bodyPr/>
          <a:lstStyle/>
          <a:p>
            <a:r>
              <a:rPr lang="en-US"/>
              <a:t>Workers’ Compensation Representative</a:t>
            </a:r>
            <a:endParaRPr lang="en-US" dirty="0"/>
          </a:p>
        </p:txBody>
      </p:sp>
      <p:sp>
        <p:nvSpPr>
          <p:cNvPr id="8" name="Date Placeholder 7"/>
          <p:cNvSpPr>
            <a:spLocks noGrp="1"/>
          </p:cNvSpPr>
          <p:nvPr>
            <p:ph type="dt" sz="half" idx="10"/>
          </p:nvPr>
        </p:nvSpPr>
        <p:spPr/>
        <p:txBody>
          <a:bodyPr/>
          <a:lstStyle/>
          <a:p>
            <a:r>
              <a:rPr lang="en-US"/>
              <a:t>4/17/2017</a:t>
            </a:r>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B105591-8AB9-466A-9ECD-B0EC48B06FAA}" type="slidenum">
              <a:rPr lang="en-US" smtClean="0"/>
              <a:pPr/>
              <a:t>9</a:t>
            </a:fld>
            <a:endParaRPr lang="en-US" dirty="0"/>
          </a:p>
        </p:txBody>
      </p:sp>
    </p:spTree>
    <p:extLst>
      <p:ext uri="{BB962C8B-B14F-4D97-AF65-F5344CB8AC3E}">
        <p14:creationId xmlns:p14="http://schemas.microsoft.com/office/powerpoint/2010/main" val="1166107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p:txBody>
          <a:bodyPr>
            <a:normAutofit/>
          </a:bodyPr>
          <a:lstStyle/>
          <a:p>
            <a:endParaRPr lang="en-US" dirty="0"/>
          </a:p>
        </p:txBody>
      </p:sp>
      <p:sp>
        <p:nvSpPr>
          <p:cNvPr id="5" name="Title 4"/>
          <p:cNvSpPr>
            <a:spLocks noGrp="1"/>
          </p:cNvSpPr>
          <p:nvPr>
            <p:ph type="title"/>
          </p:nvPr>
        </p:nvSpPr>
        <p:spPr/>
        <p:txBody>
          <a:bodyPr/>
          <a:lstStyle/>
          <a:p>
            <a:r>
              <a:rPr lang="en-US" dirty="0"/>
              <a:t>Review and Wrap Up</a:t>
            </a:r>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7B38D-736B-455E-BE94-DC591F9264FD}" type="slidenum">
              <a:rPr lang="en-US" smtClean="0"/>
              <a:pPr/>
              <a:t>90</a:t>
            </a:fld>
            <a:endParaRPr lang="en-US" dirty="0"/>
          </a:p>
        </p:txBody>
      </p:sp>
      <p:sp>
        <p:nvSpPr>
          <p:cNvPr id="8" name="Content Placeholder 7"/>
          <p:cNvSpPr>
            <a:spLocks noGrp="1"/>
          </p:cNvSpPr>
          <p:nvPr>
            <p:ph sz="half" idx="4294967295"/>
          </p:nvPr>
        </p:nvSpPr>
        <p:spPr>
          <a:xfrm>
            <a:off x="6807200" y="1444625"/>
            <a:ext cx="5384800" cy="4435475"/>
          </a:xfrm>
        </p:spPr>
        <p:txBody>
          <a:bodyPr/>
          <a:lstStyle/>
          <a:p>
            <a:r>
              <a:rPr lang="en-US"/>
              <a:t>Union:</a:t>
            </a:r>
            <a:endParaRPr lang="en-US" dirty="0"/>
          </a:p>
        </p:txBody>
      </p:sp>
    </p:spTree>
    <p:extLst>
      <p:ext uri="{BB962C8B-B14F-4D97-AF65-F5344CB8AC3E}">
        <p14:creationId xmlns:p14="http://schemas.microsoft.com/office/powerpoint/2010/main" val="886742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p:txBody>
          <a:bodyPr>
            <a:normAutofit/>
          </a:bodyPr>
          <a:lstStyle/>
          <a:p>
            <a:endParaRPr lang="en-US" dirty="0"/>
          </a:p>
        </p:txBody>
      </p:sp>
      <p:sp>
        <p:nvSpPr>
          <p:cNvPr id="5" name="Title 4"/>
          <p:cNvSpPr>
            <a:spLocks noGrp="1"/>
          </p:cNvSpPr>
          <p:nvPr>
            <p:ph type="title"/>
          </p:nvPr>
        </p:nvSpPr>
        <p:spPr/>
        <p:txBody>
          <a:bodyPr/>
          <a:lstStyle/>
          <a:p>
            <a:r>
              <a:rPr lang="en-US" dirty="0"/>
              <a:t>Course/Instructor Evaluation</a:t>
            </a:r>
          </a:p>
        </p:txBody>
      </p:sp>
      <p:sp>
        <p:nvSpPr>
          <p:cNvPr id="13" name="Date Placeholder 12"/>
          <p:cNvSpPr>
            <a:spLocks noGrp="1"/>
          </p:cNvSpPr>
          <p:nvPr>
            <p:ph type="dt" sz="half" idx="10"/>
          </p:nvPr>
        </p:nvSpPr>
        <p:spPr/>
        <p:txBody>
          <a:bodyPr/>
          <a:lstStyle/>
          <a:p>
            <a:r>
              <a:rPr lang="en-US"/>
              <a:t>4/17/2017</a:t>
            </a:r>
            <a:endParaRPr lang="en-US" dirty="0"/>
          </a:p>
        </p:txBody>
      </p:sp>
      <p:sp>
        <p:nvSpPr>
          <p:cNvPr id="14" name="Footer Placeholder 13"/>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A7B38D-736B-455E-BE94-DC591F9264FD}" type="slidenum">
              <a:rPr lang="en-US" smtClean="0"/>
              <a:pPr/>
              <a:t>91</a:t>
            </a:fld>
            <a:endParaRPr lang="en-US" dirty="0"/>
          </a:p>
        </p:txBody>
      </p:sp>
      <p:sp>
        <p:nvSpPr>
          <p:cNvPr id="8" name="Content Placeholder 7"/>
          <p:cNvSpPr>
            <a:spLocks noGrp="1"/>
          </p:cNvSpPr>
          <p:nvPr>
            <p:ph sz="half" idx="4294967295"/>
          </p:nvPr>
        </p:nvSpPr>
        <p:spPr>
          <a:xfrm>
            <a:off x="6807200" y="1444625"/>
            <a:ext cx="5384800" cy="4435475"/>
          </a:xfrm>
        </p:spPr>
        <p:txBody>
          <a:bodyPr/>
          <a:lstStyle/>
          <a:p>
            <a:r>
              <a:rPr lang="en-US"/>
              <a:t>Union:</a:t>
            </a:r>
            <a:endParaRPr lang="en-US" dirty="0"/>
          </a:p>
        </p:txBody>
      </p:sp>
    </p:spTree>
    <p:extLst>
      <p:ext uri="{BB962C8B-B14F-4D97-AF65-F5344CB8AC3E}">
        <p14:creationId xmlns:p14="http://schemas.microsoft.com/office/powerpoint/2010/main" val="838925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a:p>
            <a:endParaRPr lang="en-US" dirty="0"/>
          </a:p>
        </p:txBody>
      </p:sp>
      <p:sp>
        <p:nvSpPr>
          <p:cNvPr id="2" name="Title 1"/>
          <p:cNvSpPr>
            <a:spLocks noGrp="1"/>
          </p:cNvSpPr>
          <p:nvPr>
            <p:ph type="title"/>
          </p:nvPr>
        </p:nvSpPr>
        <p:spPr/>
        <p:txBody>
          <a:bodyPr/>
          <a:lstStyle/>
          <a:p>
            <a:r>
              <a:rPr lang="en-US" dirty="0"/>
              <a:t>Parking Lot</a:t>
            </a:r>
          </a:p>
        </p:txBody>
      </p:sp>
      <p:sp>
        <p:nvSpPr>
          <p:cNvPr id="11" name="Date Placeholder 10"/>
          <p:cNvSpPr>
            <a:spLocks noGrp="1"/>
          </p:cNvSpPr>
          <p:nvPr>
            <p:ph type="dt" sz="half" idx="10"/>
          </p:nvPr>
        </p:nvSpPr>
        <p:spPr/>
        <p:txBody>
          <a:bodyPr/>
          <a:lstStyle/>
          <a:p>
            <a:r>
              <a:rPr lang="en-US"/>
              <a:t>4/17/2017</a:t>
            </a:r>
            <a:endParaRPr lang="en-US" dirty="0"/>
          </a:p>
        </p:txBody>
      </p:sp>
      <p:sp>
        <p:nvSpPr>
          <p:cNvPr id="12" name="Footer Placeholder 11"/>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93B7D-7C2F-4C27-A08C-82FAC047456B}" type="slidenum">
              <a:rPr lang="en-US" smtClean="0"/>
              <a:pPr/>
              <a:t>92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008" y="1811000"/>
            <a:ext cx="683242" cy="389448"/>
          </a:xfrm>
          <a:prstGeom prst="rect">
            <a:avLst/>
          </a:prstGeom>
        </p:spPr>
      </p:pic>
    </p:spTree>
    <p:extLst>
      <p:ext uri="{BB962C8B-B14F-4D97-AF65-F5344CB8AC3E}">
        <p14:creationId xmlns:p14="http://schemas.microsoft.com/office/powerpoint/2010/main" val="7422358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Date Placeholder 18"/>
          <p:cNvSpPr>
            <a:spLocks noGrp="1"/>
          </p:cNvSpPr>
          <p:nvPr>
            <p:ph type="dt" sz="half" idx="10"/>
          </p:nvPr>
        </p:nvSpPr>
        <p:spPr/>
        <p:txBody>
          <a:bodyPr/>
          <a:lstStyle/>
          <a:p>
            <a:r>
              <a:rPr lang="en-US"/>
              <a:t>4/17/2017</a:t>
            </a:r>
            <a:endParaRPr lang="en-US" dirty="0"/>
          </a:p>
        </p:txBody>
      </p:sp>
      <p:sp>
        <p:nvSpPr>
          <p:cNvPr id="20" name="Footer Placeholder 19"/>
          <p:cNvSpPr>
            <a:spLocks noGrp="1"/>
          </p:cNvSpPr>
          <p:nvPr>
            <p:ph type="ftr" sz="quarter" idx="11"/>
          </p:nvPr>
        </p:nvSpPr>
        <p:spPr/>
        <p:txBody>
          <a:bodyPr/>
          <a:lstStyle/>
          <a:p>
            <a:endParaRPr lang="en-US" dirty="0"/>
          </a:p>
        </p:txBody>
      </p:sp>
      <p:sp>
        <p:nvSpPr>
          <p:cNvPr id="21" name="Slide Number Placeholder 20"/>
          <p:cNvSpPr>
            <a:spLocks noGrp="1"/>
          </p:cNvSpPr>
          <p:nvPr>
            <p:ph type="sldNum" sz="quarter" idx="12"/>
          </p:nvPr>
        </p:nvSpPr>
        <p:spPr/>
        <p:txBody>
          <a:bodyPr/>
          <a:lstStyle/>
          <a:p>
            <a:fld id="{5B105591-8AB9-466A-9ECD-B0EC48B06FAA}" type="slidenum">
              <a:rPr lang="en-US" smtClean="0"/>
              <a:pPr/>
              <a:t>93</a:t>
            </a:fld>
            <a:endParaRPr lang="en-US" dirty="0"/>
          </a:p>
        </p:txBody>
      </p:sp>
      <p:sp>
        <p:nvSpPr>
          <p:cNvPr id="7" name="Rectangle 6"/>
          <p:cNvSpPr/>
          <p:nvPr/>
        </p:nvSpPr>
        <p:spPr>
          <a:xfrm>
            <a:off x="2133600" y="762001"/>
            <a:ext cx="7543800" cy="1015663"/>
          </a:xfrm>
          <a:prstGeom prst="rect">
            <a:avLst/>
          </a:prstGeom>
        </p:spPr>
        <p:txBody>
          <a:bodyPr>
            <a:spAutoFit/>
          </a:bodyPr>
          <a:lstStyle/>
          <a:p>
            <a:pPr algn="ctr" fontAlgn="auto">
              <a:spcBef>
                <a:spcPts val="0"/>
              </a:spcBef>
              <a:spcAft>
                <a:spcPts val="0"/>
              </a:spcAft>
              <a:defRPr/>
            </a:pPr>
            <a:endParaRPr lang="en-US" sz="6000" b="1" dirty="0">
              <a:solidFill>
                <a:srgbClr val="000000"/>
              </a:solidFill>
              <a:latin typeface="Berlin Sans FB Dem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226" y="1663502"/>
            <a:ext cx="2082338" cy="3121429"/>
          </a:xfrm>
          <a:prstGeom prst="rect">
            <a:avLst/>
          </a:prstGeom>
        </p:spPr>
      </p:pic>
      <p:sp>
        <p:nvSpPr>
          <p:cNvPr id="4" name="TextBox 3"/>
          <p:cNvSpPr txBox="1"/>
          <p:nvPr/>
        </p:nvSpPr>
        <p:spPr>
          <a:xfrm>
            <a:off x="5674164" y="1663502"/>
            <a:ext cx="6057900" cy="3970318"/>
          </a:xfrm>
          <a:prstGeom prst="rect">
            <a:avLst/>
          </a:prstGeom>
          <a:noFill/>
        </p:spPr>
        <p:txBody>
          <a:bodyPr wrap="square" rtlCol="0">
            <a:spAutoFit/>
          </a:bodyPr>
          <a:lstStyle/>
          <a:p>
            <a:pPr algn="ctr"/>
            <a:r>
              <a:rPr lang="en-US" sz="3600" dirty="0">
                <a:latin typeface="+mn-lt"/>
              </a:rPr>
              <a:t>is the </a:t>
            </a:r>
          </a:p>
          <a:p>
            <a:pPr algn="ctr"/>
            <a:r>
              <a:rPr lang="en-US" sz="3600" dirty="0">
                <a:latin typeface="+mn-lt"/>
              </a:rPr>
              <a:t>Official Champion </a:t>
            </a:r>
          </a:p>
          <a:p>
            <a:pPr algn="ctr"/>
            <a:r>
              <a:rPr lang="en-US" sz="3200" dirty="0">
                <a:latin typeface="+mn-lt"/>
              </a:rPr>
              <a:t>of </a:t>
            </a:r>
          </a:p>
          <a:p>
            <a:pPr algn="ctr"/>
            <a:r>
              <a:rPr lang="en-US" sz="3600" b="1" dirty="0">
                <a:latin typeface="+mn-lt"/>
              </a:rPr>
              <a:t>AFGE </a:t>
            </a:r>
          </a:p>
          <a:p>
            <a:pPr algn="ctr"/>
            <a:r>
              <a:rPr lang="en-US" sz="3600" b="1" dirty="0">
                <a:latin typeface="+mn-lt"/>
              </a:rPr>
              <a:t>Workers’ </a:t>
            </a:r>
          </a:p>
          <a:p>
            <a:pPr algn="ctr"/>
            <a:r>
              <a:rPr lang="en-US" sz="3600" b="1" dirty="0">
                <a:latin typeface="+mn-lt"/>
              </a:rPr>
              <a:t>Compensation </a:t>
            </a:r>
          </a:p>
          <a:p>
            <a:pPr algn="ctr"/>
            <a:r>
              <a:rPr lang="en-US" sz="3600" b="1" dirty="0">
                <a:latin typeface="+mn-lt"/>
              </a:rPr>
              <a:t>Jeopardy</a:t>
            </a:r>
          </a:p>
        </p:txBody>
      </p:sp>
      <p:sp>
        <p:nvSpPr>
          <p:cNvPr id="89098" name="TextBox 89097"/>
          <p:cNvSpPr txBox="1"/>
          <p:nvPr/>
        </p:nvSpPr>
        <p:spPr>
          <a:xfrm>
            <a:off x="6553200" y="1028086"/>
            <a:ext cx="4495800" cy="369332"/>
          </a:xfrm>
          <a:prstGeom prst="rect">
            <a:avLst/>
          </a:prstGeom>
          <a:noFill/>
        </p:spPr>
        <p:txBody>
          <a:bodyPr wrap="square" rtlCol="0">
            <a:spAutoFit/>
          </a:bodyPr>
          <a:lstStyle/>
          <a:p>
            <a:r>
              <a:rPr lang="en-US" dirty="0"/>
              <a:t>_____________________________________</a:t>
            </a:r>
          </a:p>
        </p:txBody>
      </p:sp>
    </p:spTree>
    <p:extLst>
      <p:ext uri="{BB962C8B-B14F-4D97-AF65-F5344CB8AC3E}">
        <p14:creationId xmlns:p14="http://schemas.microsoft.com/office/powerpoint/2010/main" val="30661171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How many years do you have to file a workers’ compensation claim?</a:t>
            </a:r>
          </a:p>
          <a:p>
            <a:pPr marL="800100" lvl="1" indent="-457200">
              <a:buFont typeface="+mj-lt"/>
              <a:buAutoNum type="arabicPeriod"/>
            </a:pPr>
            <a:r>
              <a:rPr lang="en-US" dirty="0"/>
              <a:t>30 days</a:t>
            </a:r>
          </a:p>
          <a:p>
            <a:pPr marL="800100" lvl="1" indent="-457200">
              <a:buFont typeface="+mj-lt"/>
              <a:buAutoNum type="arabicPeriod"/>
            </a:pPr>
            <a:r>
              <a:rPr lang="en-US" dirty="0"/>
              <a:t>180 days</a:t>
            </a:r>
          </a:p>
          <a:p>
            <a:pPr marL="800100" lvl="1" indent="-457200">
              <a:buFont typeface="+mj-lt"/>
              <a:buAutoNum type="arabicPeriod"/>
            </a:pPr>
            <a:r>
              <a:rPr lang="en-US" dirty="0"/>
              <a:t>1 year</a:t>
            </a:r>
          </a:p>
          <a:p>
            <a:pPr marL="800100" lvl="1" indent="-457200">
              <a:buFont typeface="+mj-lt"/>
              <a:buAutoNum type="arabicPeriod"/>
            </a:pPr>
            <a:r>
              <a:rPr lang="en-US" dirty="0"/>
              <a:t>3 years</a:t>
            </a:r>
          </a:p>
        </p:txBody>
      </p:sp>
      <p:sp>
        <p:nvSpPr>
          <p:cNvPr id="2" name="Title 1"/>
          <p:cNvSpPr>
            <a:spLocks noGrp="1"/>
          </p:cNvSpPr>
          <p:nvPr>
            <p:ph type="title"/>
          </p:nvPr>
        </p:nvSpPr>
        <p:spPr/>
        <p:txBody>
          <a:bodyPr/>
          <a:lstStyle/>
          <a:p>
            <a:r>
              <a:rPr lang="en-US" dirty="0"/>
              <a:t>DAILY QUIZ: </a:t>
            </a:r>
          </a:p>
        </p:txBody>
      </p:sp>
      <p:sp>
        <p:nvSpPr>
          <p:cNvPr id="14" name="Date Placeholder 13"/>
          <p:cNvSpPr>
            <a:spLocks noGrp="1"/>
          </p:cNvSpPr>
          <p:nvPr>
            <p:ph type="dt" sz="half" idx="10"/>
          </p:nvPr>
        </p:nvSpPr>
        <p:spPr/>
        <p:txBody>
          <a:bodyPr/>
          <a:lstStyle/>
          <a:p>
            <a:r>
              <a:rPr lang="en-US"/>
              <a:t>4/17/2017</a:t>
            </a:r>
            <a:endParaRPr lang="en-US" dirty="0"/>
          </a:p>
        </p:txBody>
      </p:sp>
      <p:sp>
        <p:nvSpPr>
          <p:cNvPr id="15" name="Footer Placeholder 1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93B7D-7C2F-4C27-A08C-82FAC047456B}" type="slidenum">
              <a:rPr lang="en-US" smtClean="0"/>
              <a:pPr/>
              <a:t>94</a:t>
            </a:fld>
            <a:endParaRPr lang="en-US" dirty="0"/>
          </a:p>
        </p:txBody>
      </p:sp>
    </p:spTree>
    <p:extLst>
      <p:ext uri="{BB962C8B-B14F-4D97-AF65-F5344CB8AC3E}">
        <p14:creationId xmlns:p14="http://schemas.microsoft.com/office/powerpoint/2010/main" val="3390879248"/>
      </p:ext>
    </p:extLst>
  </p:cSld>
  <p:clrMapOvr>
    <a:masterClrMapping/>
  </p:clrMapOvr>
</p:sld>
</file>

<file path=ppt/theme/theme1.xml><?xml version="1.0" encoding="utf-8"?>
<a:theme xmlns:a="http://schemas.openxmlformats.org/drawingml/2006/main" name="AFGE FS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FSED" id="{C1B7349D-BD2A-4BFA-A0CA-0C5A44412A5D}" vid="{C3816D6A-5B97-4FCC-98C1-1D8FDD5CC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9EEC6E74A5C4BAA7AE52BBD51DA13" ma:contentTypeVersion="3" ma:contentTypeDescription="Create a new document." ma:contentTypeScope="" ma:versionID="b82f835728313214d1a6abe57f2ab854">
  <xsd:schema xmlns:xsd="http://www.w3.org/2001/XMLSchema" xmlns:xs="http://www.w3.org/2001/XMLSchema" xmlns:p="http://schemas.microsoft.com/office/2006/metadata/properties" xmlns:ns2="32aae8b8-55c8-4f84-a93d-2b8bd2e1c2a2" xmlns:ns3="cbe6c278-a929-49cd-aa4e-937952369aef" targetNamespace="http://schemas.microsoft.com/office/2006/metadata/properties" ma:root="true" ma:fieldsID="4437e67a5cf3d41a2798125706a003fc" ns2:_="" ns3:_="">
    <xsd:import namespace="32aae8b8-55c8-4f84-a93d-2b8bd2e1c2a2"/>
    <xsd:import namespace="cbe6c278-a929-49cd-aa4e-937952369ae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ae8b8-55c8-4f84-a93d-2b8bd2e1c2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e6c278-a929-49cd-aa4e-937952369a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2aae8b8-55c8-4f84-a93d-2b8bd2e1c2a2">APFFPMSYZXWP-90-2966</_dlc_DocId>
    <_dlc_DocIdUrl xmlns="32aae8b8-55c8-4f84-a93d-2b8bd2e1c2a2">
      <Url>https://afgenational.sharepoint.com/districtsdepts/depts/Communications/_layouts/15/DocIdRedir.aspx?ID=APFFPMSYZXWP-90-2966</Url>
      <Description>APFFPMSYZXWP-90-2966</Description>
    </_dlc_DocIdUrl>
  </documentManagement>
</p:properties>
</file>

<file path=customXml/itemProps1.xml><?xml version="1.0" encoding="utf-8"?>
<ds:datastoreItem xmlns:ds="http://schemas.openxmlformats.org/officeDocument/2006/customXml" ds:itemID="{D8F32755-F626-4112-8CC4-8056BA79D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ae8b8-55c8-4f84-a93d-2b8bd2e1c2a2"/>
    <ds:schemaRef ds:uri="cbe6c278-a929-49cd-aa4e-937952369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49A1A-419F-493F-B556-8F6574FDBE52}">
  <ds:schemaRefs>
    <ds:schemaRef ds:uri="http://schemas.microsoft.com/sharepoint/events"/>
  </ds:schemaRefs>
</ds:datastoreItem>
</file>

<file path=customXml/itemProps3.xml><?xml version="1.0" encoding="utf-8"?>
<ds:datastoreItem xmlns:ds="http://schemas.openxmlformats.org/officeDocument/2006/customXml" ds:itemID="{DC9CCF77-C5EC-468E-A6FC-BD24BF063477}">
  <ds:schemaRefs>
    <ds:schemaRef ds:uri="http://schemas.microsoft.com/sharepoint/v3/contenttype/forms"/>
  </ds:schemaRefs>
</ds:datastoreItem>
</file>

<file path=customXml/itemProps4.xml><?xml version="1.0" encoding="utf-8"?>
<ds:datastoreItem xmlns:ds="http://schemas.openxmlformats.org/officeDocument/2006/customXml" ds:itemID="{7F7B40EE-0BC1-4237-9DA2-5E43E69DF850}">
  <ds:schemaRefs>
    <ds:schemaRef ds:uri="32aae8b8-55c8-4f84-a93d-2b8bd2e1c2a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be6c278-a929-49cd-aa4e-937952369aef"/>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10590</TotalTime>
  <Words>4422</Words>
  <Application>Microsoft Office PowerPoint</Application>
  <PresentationFormat>Widescreen</PresentationFormat>
  <Paragraphs>767</Paragraphs>
  <Slides>94</Slides>
  <Notes>73</Notes>
  <HiddenSlides>6</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6" baseType="lpstr">
      <vt:lpstr>Aparajita</vt:lpstr>
      <vt:lpstr>Arial</vt:lpstr>
      <vt:lpstr>Arial Black</vt:lpstr>
      <vt:lpstr>Berlin Sans FB Demi</vt:lpstr>
      <vt:lpstr>Calibri</vt:lpstr>
      <vt:lpstr>Calibri Light</vt:lpstr>
      <vt:lpstr>Constantia</vt:lpstr>
      <vt:lpstr>Symbol</vt:lpstr>
      <vt:lpstr>Times New Roman</vt:lpstr>
      <vt:lpstr>Wingdings</vt:lpstr>
      <vt:lpstr>AFGE FSED</vt:lpstr>
      <vt:lpstr>Clip</vt:lpstr>
      <vt:lpstr>PowerPoint Presentation</vt:lpstr>
      <vt:lpstr>Virtual Control Panel</vt:lpstr>
      <vt:lpstr>Online Protocol</vt:lpstr>
      <vt:lpstr>Course Materials</vt:lpstr>
      <vt:lpstr>Parking Lot</vt:lpstr>
      <vt:lpstr>Introduction: Workers’ Compensation and You</vt:lpstr>
      <vt:lpstr>Objective</vt:lpstr>
      <vt:lpstr>How can a Workers’ Compensation Representative help members? </vt:lpstr>
      <vt:lpstr>Workers’ Compensation Representative</vt:lpstr>
      <vt:lpstr> Representation and the Regulation</vt:lpstr>
      <vt:lpstr> Representation and the Regulation</vt:lpstr>
      <vt:lpstr>Workers’ Compensation Overview</vt:lpstr>
      <vt:lpstr>Federal Employees’ Compensation Act (FECA)</vt:lpstr>
      <vt:lpstr>What Was the Reaction of Labor Unions to Workers’ Compensation Legislation? </vt:lpstr>
      <vt:lpstr>FECA Benefits and Conditions www.afge.org/healthsafety</vt:lpstr>
      <vt:lpstr>Schedule Award</vt:lpstr>
      <vt:lpstr>Causal Relationship</vt:lpstr>
      <vt:lpstr>How Would OWCP Handle A Service-Related Medical Condition?</vt:lpstr>
      <vt:lpstr>How Would OWCP Handle A Service-Related Medical Condition?</vt:lpstr>
      <vt:lpstr>Statutory Exclusions</vt:lpstr>
      <vt:lpstr>Covered or Not Covered?</vt:lpstr>
      <vt:lpstr>Covered or Not Covered?</vt:lpstr>
      <vt:lpstr>Covered or Not Covered?</vt:lpstr>
      <vt:lpstr>Covered or Not Covered?</vt:lpstr>
      <vt:lpstr>Types of Claims and OWCP Forms</vt:lpstr>
      <vt:lpstr>Claims and Forms</vt:lpstr>
      <vt:lpstr>Traumatic Injury</vt:lpstr>
      <vt:lpstr>Break Room Activity</vt:lpstr>
      <vt:lpstr>CA-1: Notice of Traumatic Injury</vt:lpstr>
      <vt:lpstr>COP: Basic Requirements</vt:lpstr>
      <vt:lpstr>CA-16: Authorization for Examination/Treatment</vt:lpstr>
      <vt:lpstr>Questions to Consider</vt:lpstr>
      <vt:lpstr>Questions to Consider</vt:lpstr>
      <vt:lpstr>Occupational Disease</vt:lpstr>
      <vt:lpstr>Breakout  Room Activity</vt:lpstr>
      <vt:lpstr> CA- 2: Notice of Occupational Disease</vt:lpstr>
      <vt:lpstr>CA-35 (a-h)</vt:lpstr>
      <vt:lpstr>Question to Consider</vt:lpstr>
      <vt:lpstr>Recurrence </vt:lpstr>
      <vt:lpstr>Recurrence of Disability</vt:lpstr>
      <vt:lpstr>CA-2a: Notice of Recurrence </vt:lpstr>
      <vt:lpstr>Questions to Consider</vt:lpstr>
      <vt:lpstr>Compensation and Medical Forms </vt:lpstr>
      <vt:lpstr>Breakout Room Activity</vt:lpstr>
      <vt:lpstr>CA-7: Claim for Compensation</vt:lpstr>
      <vt:lpstr>CA-20: Attending Physicians Report</vt:lpstr>
      <vt:lpstr>CA-17: Duty Status Report</vt:lpstr>
      <vt:lpstr>Submitting Forms to OWCP</vt:lpstr>
      <vt:lpstr>Getting through the Process: Selecting and Completing OWCP Forms</vt:lpstr>
      <vt:lpstr>Case Studies – OWCP Forms</vt:lpstr>
      <vt:lpstr>Initial Reports</vt:lpstr>
      <vt:lpstr>Bob McDonald – DOD</vt:lpstr>
      <vt:lpstr> Sallie Atwood– USDA </vt:lpstr>
      <vt:lpstr>SPECIAL CONSIDERATIONS</vt:lpstr>
      <vt:lpstr>Light Duty Offers</vt:lpstr>
      <vt:lpstr>Appeal Process</vt:lpstr>
      <vt:lpstr>Hearing or Review of Written Record</vt:lpstr>
      <vt:lpstr>Reconsideration by the District office</vt:lpstr>
      <vt:lpstr>Employees’ Compensation Appeals Board (ECAB)</vt:lpstr>
      <vt:lpstr>Questions to Consider</vt:lpstr>
      <vt:lpstr>Researching OWCP Regulations </vt:lpstr>
      <vt:lpstr>Activity: Regulation Research</vt:lpstr>
      <vt:lpstr>1. What information must the physician’s report include?</vt:lpstr>
      <vt:lpstr>2. What criminal penalties are included in the FECA regulation?</vt:lpstr>
      <vt:lpstr>3. What are the 3 types of appeals?</vt:lpstr>
      <vt:lpstr>4. Under what circumstances can an Agency stop paying COP?</vt:lpstr>
      <vt:lpstr>5. What happens when the OWCP doctor disagrees with your doctor?</vt:lpstr>
      <vt:lpstr>6. How and when should medical report be submitted?</vt:lpstr>
      <vt:lpstr>7. What should be included in a written job offer for a specific alternate position?</vt:lpstr>
      <vt:lpstr>8. What forms should be used to get reimbursement for medical expenses?</vt:lpstr>
      <vt:lpstr>9. Who pays for second opinion and referee examinations?</vt:lpstr>
      <vt:lpstr>10. Can an employee request OWCP to restore lost annual or sick leave?</vt:lpstr>
      <vt:lpstr>Navigating Claims and Appeals : The Bob Smith Story</vt:lpstr>
      <vt:lpstr>Introduction</vt:lpstr>
      <vt:lpstr>December</vt:lpstr>
      <vt:lpstr>Bob Smith Case Study </vt:lpstr>
      <vt:lpstr>PowerPoint Presentation</vt:lpstr>
      <vt:lpstr>January</vt:lpstr>
      <vt:lpstr>January</vt:lpstr>
      <vt:lpstr>February</vt:lpstr>
      <vt:lpstr>March</vt:lpstr>
      <vt:lpstr>March</vt:lpstr>
      <vt:lpstr>MEMBER HELPING MEMBER</vt:lpstr>
      <vt:lpstr>Member Helping Member: Case #1</vt:lpstr>
      <vt:lpstr>Member Helping Member: Case #2</vt:lpstr>
      <vt:lpstr>Member Helping Member: Case #3</vt:lpstr>
      <vt:lpstr>Member Helping Member: Case #4</vt:lpstr>
      <vt:lpstr>Member Helping Member: Case #5</vt:lpstr>
      <vt:lpstr>Member Helping Member: Case #6</vt:lpstr>
      <vt:lpstr>Review and Wrap Up</vt:lpstr>
      <vt:lpstr>Course/Instructor Evaluation</vt:lpstr>
      <vt:lpstr>Parking Lot</vt:lpstr>
      <vt:lpstr>PowerPoint Presentation</vt:lpstr>
      <vt:lpstr>DAILY QUIZ: </vt:lpstr>
    </vt:vector>
  </TitlesOfParts>
  <Company>AFGE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Injuries and Claim Forms</dc:title>
  <dc:creator>David Neun</dc:creator>
  <cp:lastModifiedBy>Robert Morriss</cp:lastModifiedBy>
  <cp:revision>356</cp:revision>
  <cp:lastPrinted>2017-04-24T20:06:34Z</cp:lastPrinted>
  <dcterms:created xsi:type="dcterms:W3CDTF">2011-12-20T21:03:08Z</dcterms:created>
  <dcterms:modified xsi:type="dcterms:W3CDTF">2017-04-24T20:20:26Z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0x0101000D59EEC6E74A5C4BAA7AE52BBD51DA13</vt:lpwstr>
  </property>
  <property fmtid="{D5CDD505-2E9C-101B-9397-08002B2CF9AE}" pid="3" name="_dlc_DocIdItemGuid">
    <vt:lpwstr>bfc51b03-909e-4e8a-9dfa-d5fb07297982</vt:lpwstr>
  </property>
</Properties>
</file>